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0" r:id="rId1"/>
  </p:sldMasterIdLst>
  <p:notesMasterIdLst>
    <p:notesMasterId r:id="rId24"/>
  </p:notesMasterIdLst>
  <p:sldIdLst>
    <p:sldId id="4080" r:id="rId2"/>
    <p:sldId id="16115" r:id="rId3"/>
    <p:sldId id="16082" r:id="rId4"/>
    <p:sldId id="16083" r:id="rId5"/>
    <p:sldId id="16104" r:id="rId6"/>
    <p:sldId id="16077" r:id="rId7"/>
    <p:sldId id="16103" r:id="rId8"/>
    <p:sldId id="16086" r:id="rId9"/>
    <p:sldId id="16100" r:id="rId10"/>
    <p:sldId id="16758" r:id="rId11"/>
    <p:sldId id="16757" r:id="rId12"/>
    <p:sldId id="16113" r:id="rId13"/>
    <p:sldId id="16093" r:id="rId14"/>
    <p:sldId id="16101" r:id="rId15"/>
    <p:sldId id="16756" r:id="rId16"/>
    <p:sldId id="16092" r:id="rId17"/>
    <p:sldId id="16111" r:id="rId18"/>
    <p:sldId id="16759" r:id="rId19"/>
    <p:sldId id="16107" r:id="rId20"/>
    <p:sldId id="16099" r:id="rId21"/>
    <p:sldId id="16076" r:id="rId22"/>
    <p:sldId id="16085" r:id="rId23"/>
  </p:sldIdLst>
  <p:sldSz cx="24377650" cy="13716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5" pos="15356" userDrawn="1">
          <p15:clr>
            <a:srgbClr val="A4A3A4"/>
          </p15:clr>
        </p15:guide>
        <p15:guide id="55" userDrawn="1">
          <p15:clr>
            <a:srgbClr val="A4A3A4"/>
          </p15:clr>
        </p15:guide>
        <p15:guide id="56" orient="horz" pos="283" userDrawn="1">
          <p15:clr>
            <a:srgbClr val="A4A3A4"/>
          </p15:clr>
        </p15:guide>
        <p15:guide id="57" pos="1169" userDrawn="1">
          <p15:clr>
            <a:srgbClr val="A4A3A4"/>
          </p15:clr>
        </p15:guide>
        <p15:guide id="58" orient="horz" pos="1598" userDrawn="1">
          <p15:clr>
            <a:srgbClr val="A4A3A4"/>
          </p15:clr>
        </p15:guide>
        <p15:guide id="59" pos="14482" userDrawn="1">
          <p15:clr>
            <a:srgbClr val="A4A3A4"/>
          </p15:clr>
        </p15:guide>
        <p15:guide id="60" orient="horz" pos="218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DE19C10-E904-6D6E-DCD1-CFF5A03A632E}" name="Šalša, Radek (ČBA)" initials="RŠ" userId="S::radek.salsa@cbaonline.cz::748675d8-a201-469f-85fc-57c33ab73fff" providerId="AD"/>
  <p188:author id="{2301141D-8111-806E-8974-B3B883799B05}" name="Burečková Hana" initials="BH" userId="S::Hana.Bureckova@burinka.cz::7a73116c-a490-4976-9f0d-a4fe311ee1bc" providerId="AD"/>
  <p188:author id="{D39B4036-EFC7-635D-1BE4-4A095147DC02}" name="Pavel Cejka" initials="PC" userId="S::Pavel.Cejka@rsts.cz::8fefb42d-1f03-42ef-ba10-74ecce57ff73" providerId="AD"/>
  <p188:author id="{3974BC6A-2975-C9D4-1F35-880062299930}" name="Kopřivová Monika" initials="MK" userId="S::monika.koprivova@burinka.cz::3087db71-062e-49a7-90d0-dcd9f9b04766" providerId="AD"/>
  <p188:author id="{A1DDF683-8C46-F126-A42B-80A7BA3FB718}" name="Andrea Kubisová" initials="AK" userId="S::andrea.kubisova@bisonrose.cz::b1977712-01e8-420d-9277-b0eb879383c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C5A59"/>
    <a:srgbClr val="D72356"/>
    <a:srgbClr val="407374"/>
    <a:srgbClr val="506B49"/>
    <a:srgbClr val="3C8430"/>
    <a:srgbClr val="C7BFAD"/>
    <a:srgbClr val="597751"/>
    <a:srgbClr val="67644D"/>
    <a:srgbClr val="742F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5033" autoAdjust="0"/>
  </p:normalViewPr>
  <p:slideViewPr>
    <p:cSldViewPr snapToGrid="0" snapToObjects="1">
      <p:cViewPr varScale="1">
        <p:scale>
          <a:sx n="39" d="100"/>
          <a:sy n="39" d="100"/>
        </p:scale>
        <p:origin x="1086" y="66"/>
      </p:cViewPr>
      <p:guideLst>
        <p:guide pos="15356"/>
        <p:guide/>
        <p:guide orient="horz" pos="283"/>
        <p:guide pos="1169"/>
        <p:guide orient="horz" pos="1598"/>
        <p:guide pos="14482"/>
        <p:guide orient="horz" pos="2188"/>
      </p:guideLst>
    </p:cSldViewPr>
  </p:slid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68" d="100"/>
        <a:sy n="68" d="100"/>
      </p:scale>
      <p:origin x="0" y="-1566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gmar Koutská" userId="0243a534-bbe3-4bc4-be09-68f99a8fc0cf" providerId="ADAL" clId="{02646225-D1EB-4D2E-A4F2-DA1BD2E639AA}"/>
    <pc:docChg chg="modSld">
      <pc:chgData name="Dagmar Koutská" userId="0243a534-bbe3-4bc4-be09-68f99a8fc0cf" providerId="ADAL" clId="{02646225-D1EB-4D2E-A4F2-DA1BD2E639AA}" dt="2026-01-27T09:33:57.039" v="0" actId="1076"/>
      <pc:docMkLst>
        <pc:docMk/>
      </pc:docMkLst>
      <pc:sldChg chg="modSp mod">
        <pc:chgData name="Dagmar Koutská" userId="0243a534-bbe3-4bc4-be09-68f99a8fc0cf" providerId="ADAL" clId="{02646225-D1EB-4D2E-A4F2-DA1BD2E639AA}" dt="2026-01-27T09:33:57.039" v="0" actId="1076"/>
        <pc:sldMkLst>
          <pc:docMk/>
          <pc:sldMk cId="873290302" sldId="16109"/>
        </pc:sldMkLst>
        <pc:picChg chg="mod">
          <ac:chgData name="Dagmar Koutská" userId="0243a534-bbe3-4bc4-be09-68f99a8fc0cf" providerId="ADAL" clId="{02646225-D1EB-4D2E-A4F2-DA1BD2E639AA}" dt="2026-01-27T09:33:57.039" v="0" actId="1076"/>
          <ac:picMkLst>
            <pc:docMk/>
            <pc:sldMk cId="873290302" sldId="16109"/>
            <ac:picMk id="5" creationId="{A97461CE-F9A5-FAC0-70F6-8AE98E185A2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Montserrat Light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Montserrat Light" charset="0"/>
              </a:defRPr>
            </a:lvl1pPr>
          </a:lstStyle>
          <a:p>
            <a:fld id="{EFC10EE1-B198-C942-8235-326C972CBB30}" type="datetimeFigureOut">
              <a:rPr lang="en-US" smtClean="0"/>
              <a:pPr/>
              <a:t>1/28/2026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Montserrat Light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Montserrat Light" charset="0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b="0" i="0" kern="1200">
        <a:solidFill>
          <a:schemeClr val="tx1"/>
        </a:solidFill>
        <a:latin typeface="Montserrat Light" charset="0"/>
        <a:ea typeface="+mn-ea"/>
        <a:cs typeface="+mn-cs"/>
      </a:defRPr>
    </a:lvl1pPr>
    <a:lvl2pPr marL="914217" algn="l" defTabSz="914217" rtl="0" eaLnBrk="1" latinLnBrk="0" hangingPunct="1">
      <a:defRPr sz="2400" b="0" i="0" kern="1200">
        <a:solidFill>
          <a:schemeClr val="tx1"/>
        </a:solidFill>
        <a:latin typeface="Montserrat Light" charset="0"/>
        <a:ea typeface="+mn-ea"/>
        <a:cs typeface="+mn-cs"/>
      </a:defRPr>
    </a:lvl2pPr>
    <a:lvl3pPr marL="1828434" algn="l" defTabSz="914217" rtl="0" eaLnBrk="1" latinLnBrk="0" hangingPunct="1">
      <a:defRPr sz="2400" b="0" i="0" kern="1200">
        <a:solidFill>
          <a:schemeClr val="tx1"/>
        </a:solidFill>
        <a:latin typeface="Montserrat Light" charset="0"/>
        <a:ea typeface="+mn-ea"/>
        <a:cs typeface="+mn-cs"/>
      </a:defRPr>
    </a:lvl3pPr>
    <a:lvl4pPr marL="2742651" algn="l" defTabSz="914217" rtl="0" eaLnBrk="1" latinLnBrk="0" hangingPunct="1">
      <a:defRPr sz="2400" b="0" i="0" kern="1200">
        <a:solidFill>
          <a:schemeClr val="tx1"/>
        </a:solidFill>
        <a:latin typeface="Montserrat Light" charset="0"/>
        <a:ea typeface="+mn-ea"/>
        <a:cs typeface="+mn-cs"/>
      </a:defRPr>
    </a:lvl4pPr>
    <a:lvl5pPr marL="3656868" algn="l" defTabSz="914217" rtl="0" eaLnBrk="1" latinLnBrk="0" hangingPunct="1">
      <a:defRPr sz="2400" b="0" i="0" kern="1200">
        <a:solidFill>
          <a:schemeClr val="tx1"/>
        </a:solidFill>
        <a:latin typeface="Montserrat Light" charset="0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800B2E-6D70-DFC1-47BF-C2F27EED0D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835CC787-5FE0-E359-94DF-515819E23C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F5AB7E66-4151-4E58-9B57-067C00A274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ECB3C6C-38AA-468C-55A6-78ADEB8612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045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605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537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7206" y="2244726"/>
            <a:ext cx="18283238" cy="4775200"/>
          </a:xfrm>
        </p:spPr>
        <p:txBody>
          <a:bodyPr anchor="b"/>
          <a:lstStyle>
            <a:lvl1pPr algn="ctr">
              <a:defRPr sz="119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7206" y="7204076"/>
            <a:ext cx="18283238" cy="3311524"/>
          </a:xfrm>
        </p:spPr>
        <p:txBody>
          <a:bodyPr/>
          <a:lstStyle>
            <a:lvl1pPr marL="0" indent="0" algn="ctr">
              <a:buNone/>
              <a:defRPr sz="4799"/>
            </a:lvl1pPr>
            <a:lvl2pPr marL="914171" indent="0" algn="ctr">
              <a:buNone/>
              <a:defRPr sz="3999"/>
            </a:lvl2pPr>
            <a:lvl3pPr marL="1828343" indent="0" algn="ctr">
              <a:buNone/>
              <a:defRPr sz="3599"/>
            </a:lvl3pPr>
            <a:lvl4pPr marL="2742514" indent="0" algn="ctr">
              <a:buNone/>
              <a:defRPr sz="3199"/>
            </a:lvl4pPr>
            <a:lvl5pPr marL="3656686" indent="0" algn="ctr">
              <a:buNone/>
              <a:defRPr sz="3199"/>
            </a:lvl5pPr>
            <a:lvl6pPr marL="4570857" indent="0" algn="ctr">
              <a:buNone/>
              <a:defRPr sz="3199"/>
            </a:lvl6pPr>
            <a:lvl7pPr marL="5485028" indent="0" algn="ctr">
              <a:buNone/>
              <a:defRPr sz="3199"/>
            </a:lvl7pPr>
            <a:lvl8pPr marL="6399200" indent="0" algn="ctr">
              <a:buNone/>
              <a:defRPr sz="3199"/>
            </a:lvl8pPr>
            <a:lvl9pPr marL="7313371" indent="0" algn="ctr">
              <a:buNone/>
              <a:defRPr sz="319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628423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11744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5256" y="730250"/>
            <a:ext cx="5256431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5963" y="730250"/>
            <a:ext cx="15464572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9676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D9DD6903-31DD-5348-931E-827644FF87F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358334" y="-378372"/>
            <a:ext cx="25094317" cy="144727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3744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BEA3F922-61CB-BE47-B63E-982A1A40E84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261928" y="0"/>
            <a:ext cx="9926888" cy="13715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138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2611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D9DD6903-31DD-5348-931E-827644FF87F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4994316"/>
            <a:ext cx="16899164" cy="69944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3034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D9DD6903-31DD-5348-931E-827644FF87F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3250" y="1828801"/>
            <a:ext cx="10315575" cy="100583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333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D9DD6903-31DD-5348-931E-827644FF87F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188825" y="1828801"/>
            <a:ext cx="10315575" cy="100583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095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D9DD6903-31DD-5348-931E-827644FF87F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3250" y="1828801"/>
            <a:ext cx="10315575" cy="100583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0261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D9DD6903-31DD-5348-931E-827644FF87F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188825" y="1828801"/>
            <a:ext cx="10315575" cy="100583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736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250249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D9DD6903-31DD-5348-931E-827644FF87F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0537371" cy="119908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4707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D9DD6903-31DD-5348-931E-827644FF87F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058400" y="0"/>
            <a:ext cx="14319250" cy="66929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32483102-6705-7940-8731-1EE5A4B61E9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7023100"/>
            <a:ext cx="14319250" cy="66929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6773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D9DD6903-31DD-5348-931E-827644FF87F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295746" y="0"/>
            <a:ext cx="12081903" cy="842140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BEA3F922-61CB-BE47-B63E-982A1A40E84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081903" cy="842140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4125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BEA3F922-61CB-BE47-B63E-982A1A40E84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422497" y="-1"/>
            <a:ext cx="15955152" cy="95811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7954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BEA3F922-61CB-BE47-B63E-982A1A40E84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649363" y="4934357"/>
            <a:ext cx="4333461" cy="43334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BA867B5-866B-8A47-A094-0B88AEDA564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990561" y="4934357"/>
            <a:ext cx="4333461" cy="43334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1474658E-787B-0144-95E5-D2ADC8FD56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7331759" y="4934357"/>
            <a:ext cx="4333461" cy="43334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651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BEA3F922-61CB-BE47-B63E-982A1A40E84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584639" y="1006365"/>
            <a:ext cx="10604177" cy="117032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3332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BEA3F922-61CB-BE47-B63E-982A1A40E84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188825" y="0"/>
            <a:ext cx="9926888" cy="13715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261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BEA3F922-61CB-BE47-B63E-982A1A40E84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336693" y="1197128"/>
            <a:ext cx="13524771" cy="86522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7695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BEA3F922-61CB-BE47-B63E-982A1A40E84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6422973"/>
            <a:ext cx="12188825" cy="61975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0589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BEA3F922-61CB-BE47-B63E-982A1A40E84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188824" y="6422973"/>
            <a:ext cx="12188825" cy="61975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669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267" y="3419477"/>
            <a:ext cx="21025723" cy="5705474"/>
          </a:xfrm>
        </p:spPr>
        <p:txBody>
          <a:bodyPr anchor="b"/>
          <a:lstStyle>
            <a:lvl1pPr>
              <a:defRPr sz="119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267" y="9178927"/>
            <a:ext cx="21025723" cy="3000374"/>
          </a:xfrm>
        </p:spPr>
        <p:txBody>
          <a:bodyPr/>
          <a:lstStyle>
            <a:lvl1pPr marL="0" indent="0">
              <a:buNone/>
              <a:defRPr sz="4799">
                <a:solidFill>
                  <a:schemeClr val="tx1">
                    <a:tint val="75000"/>
                  </a:schemeClr>
                </a:solidFill>
              </a:defRPr>
            </a:lvl1pPr>
            <a:lvl2pPr marL="914171" indent="0">
              <a:buNone/>
              <a:defRPr sz="3999">
                <a:solidFill>
                  <a:schemeClr val="tx1">
                    <a:tint val="75000"/>
                  </a:schemeClr>
                </a:solidFill>
              </a:defRPr>
            </a:lvl2pPr>
            <a:lvl3pPr marL="1828343" indent="0">
              <a:buNone/>
              <a:defRPr sz="3599">
                <a:solidFill>
                  <a:schemeClr val="tx1">
                    <a:tint val="75000"/>
                  </a:schemeClr>
                </a:solidFill>
              </a:defRPr>
            </a:lvl3pPr>
            <a:lvl4pPr marL="2742514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4pPr>
            <a:lvl5pPr marL="3656686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5pPr>
            <a:lvl6pPr marL="4570857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6pPr>
            <a:lvl7pPr marL="5485028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7pPr>
            <a:lvl8pPr marL="6399200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8pPr>
            <a:lvl9pPr marL="7313371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28557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BEA3F922-61CB-BE47-B63E-982A1A40E84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926" y="3747265"/>
            <a:ext cx="12178975" cy="85873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2592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BEA3F922-61CB-BE47-B63E-982A1A40E84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808677" y="0"/>
            <a:ext cx="13568973" cy="1371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841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BEA3F922-61CB-BE47-B63E-982A1A40E84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40973" y="2514600"/>
            <a:ext cx="7395260" cy="8686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C22789E3-D03E-4441-8B7F-45E28E5F9E6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900653" y="2514600"/>
            <a:ext cx="7395260" cy="8686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020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BEA3F922-61CB-BE47-B63E-982A1A40E84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46719" y="0"/>
            <a:ext cx="16330929" cy="101587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1404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BEA3F922-61CB-BE47-B63E-982A1A40E84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4018799" y="0"/>
            <a:ext cx="5174619" cy="903435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368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BEA3F922-61CB-BE47-B63E-982A1A40E84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993438" y="2642275"/>
            <a:ext cx="6334526" cy="85361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9392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BEA3F922-61CB-BE47-B63E-982A1A40E84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5614853" y="2039710"/>
            <a:ext cx="14183731" cy="88866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8547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BEA3F922-61CB-BE47-B63E-982A1A40E84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666521" y="0"/>
            <a:ext cx="14711130" cy="104502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1631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3"/>
          <p:cNvSpPr txBox="1">
            <a:spLocks noGrp="1"/>
          </p:cNvSpPr>
          <p:nvPr>
            <p:ph type="title"/>
          </p:nvPr>
        </p:nvSpPr>
        <p:spPr>
          <a:xfrm>
            <a:off x="1031607" y="1241428"/>
            <a:ext cx="22314437" cy="15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3"/>
          <p:cNvSpPr txBox="1">
            <a:spLocks noGrp="1"/>
          </p:cNvSpPr>
          <p:nvPr>
            <p:ph type="body" idx="1"/>
          </p:nvPr>
        </p:nvSpPr>
        <p:spPr>
          <a:xfrm>
            <a:off x="1031606" y="4483100"/>
            <a:ext cx="22314439" cy="8207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914171" lvl="0" indent="-76181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 SemiBold"/>
              <a:buAutoNum type="arabicPeriod"/>
              <a:defRPr sz="4799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marL="1828343" lvl="1" indent="-660235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 sz="3199"/>
            </a:lvl2pPr>
            <a:lvl3pPr marL="2742514" lvl="2" indent="-660235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 sz="3199"/>
            </a:lvl3pPr>
            <a:lvl4pPr marL="3656686" lvl="3" indent="-660235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 sz="3199"/>
            </a:lvl4pPr>
            <a:lvl5pPr marL="4570857" lvl="4" indent="-660235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 sz="3199"/>
            </a:lvl5pPr>
            <a:lvl6pPr marL="5485028" lvl="5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6399200" lvl="6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7313371" lvl="7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8227543" lvl="8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14254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copy text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Place, date (Change via "INSERT &gt; Header &amp; Footer")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Title of presentation (Change via "INSERT &gt; Header &amp; Footer")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1606" y="4483100"/>
            <a:ext cx="13893355" cy="8207376"/>
          </a:xfrm>
        </p:spPr>
        <p:txBody>
          <a:bodyPr/>
          <a:lstStyle>
            <a:lvl1pPr marL="533267" indent="-533267">
              <a:defRPr sz="4799"/>
            </a:lvl1pPr>
            <a:lvl2pPr marL="542790" indent="-542790">
              <a:defRPr sz="4799"/>
            </a:lvl2pPr>
            <a:lvl3pPr marL="1076057" indent="-545963">
              <a:defRPr sz="4799"/>
            </a:lvl3pPr>
            <a:lvl4pPr marL="1606148" indent="-526918">
              <a:defRPr sz="4799"/>
            </a:lvl4pPr>
            <a:lvl5pPr marL="2152112" indent="-523745">
              <a:defRPr sz="4799"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31608" y="550366"/>
            <a:ext cx="22314435" cy="46694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1800" cap="all" spc="100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355511" lvl="0" indent="-355511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</p:spTree>
    <p:extLst>
      <p:ext uri="{BB962C8B-B14F-4D97-AF65-F5344CB8AC3E}">
        <p14:creationId xmlns:p14="http://schemas.microsoft.com/office/powerpoint/2010/main" val="1544951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5964" y="3651250"/>
            <a:ext cx="10360501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1185" y="3651250"/>
            <a:ext cx="10360501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1/28/2026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42958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139" y="730251"/>
            <a:ext cx="21025723" cy="2651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139" y="3362326"/>
            <a:ext cx="10312888" cy="1647824"/>
          </a:xfrm>
        </p:spPr>
        <p:txBody>
          <a:bodyPr anchor="b"/>
          <a:lstStyle>
            <a:lvl1pPr marL="0" indent="0">
              <a:buNone/>
              <a:defRPr sz="4799" b="1"/>
            </a:lvl1pPr>
            <a:lvl2pPr marL="914171" indent="0">
              <a:buNone/>
              <a:defRPr sz="3999" b="1"/>
            </a:lvl2pPr>
            <a:lvl3pPr marL="1828343" indent="0">
              <a:buNone/>
              <a:defRPr sz="3599" b="1"/>
            </a:lvl3pPr>
            <a:lvl4pPr marL="2742514" indent="0">
              <a:buNone/>
              <a:defRPr sz="3199" b="1"/>
            </a:lvl4pPr>
            <a:lvl5pPr marL="3656686" indent="0">
              <a:buNone/>
              <a:defRPr sz="3199" b="1"/>
            </a:lvl5pPr>
            <a:lvl6pPr marL="4570857" indent="0">
              <a:buNone/>
              <a:defRPr sz="3199" b="1"/>
            </a:lvl6pPr>
            <a:lvl7pPr marL="5485028" indent="0">
              <a:buNone/>
              <a:defRPr sz="3199" b="1"/>
            </a:lvl7pPr>
            <a:lvl8pPr marL="6399200" indent="0">
              <a:buNone/>
              <a:defRPr sz="3199" b="1"/>
            </a:lvl8pPr>
            <a:lvl9pPr marL="7313371" indent="0">
              <a:buNone/>
              <a:defRPr sz="31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139" y="5010150"/>
            <a:ext cx="10312888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1186" y="3362326"/>
            <a:ext cx="10363676" cy="1647824"/>
          </a:xfrm>
        </p:spPr>
        <p:txBody>
          <a:bodyPr anchor="b"/>
          <a:lstStyle>
            <a:lvl1pPr marL="0" indent="0">
              <a:buNone/>
              <a:defRPr sz="4799" b="1"/>
            </a:lvl1pPr>
            <a:lvl2pPr marL="914171" indent="0">
              <a:buNone/>
              <a:defRPr sz="3999" b="1"/>
            </a:lvl2pPr>
            <a:lvl3pPr marL="1828343" indent="0">
              <a:buNone/>
              <a:defRPr sz="3599" b="1"/>
            </a:lvl3pPr>
            <a:lvl4pPr marL="2742514" indent="0">
              <a:buNone/>
              <a:defRPr sz="3199" b="1"/>
            </a:lvl4pPr>
            <a:lvl5pPr marL="3656686" indent="0">
              <a:buNone/>
              <a:defRPr sz="3199" b="1"/>
            </a:lvl5pPr>
            <a:lvl6pPr marL="4570857" indent="0">
              <a:buNone/>
              <a:defRPr sz="3199" b="1"/>
            </a:lvl6pPr>
            <a:lvl7pPr marL="5485028" indent="0">
              <a:buNone/>
              <a:defRPr sz="3199" b="1"/>
            </a:lvl7pPr>
            <a:lvl8pPr marL="6399200" indent="0">
              <a:buNone/>
              <a:defRPr sz="3199" b="1"/>
            </a:lvl8pPr>
            <a:lvl9pPr marL="7313371" indent="0">
              <a:buNone/>
              <a:defRPr sz="31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1186" y="5010150"/>
            <a:ext cx="10363676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1/28/2026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695547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1/28/2026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309470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1/28/2026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146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140" y="914400"/>
            <a:ext cx="7862426" cy="3200400"/>
          </a:xfrm>
        </p:spPr>
        <p:txBody>
          <a:bodyPr anchor="b"/>
          <a:lstStyle>
            <a:lvl1pPr>
              <a:defRPr sz="63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3677" y="1974851"/>
            <a:ext cx="12341185" cy="9747250"/>
          </a:xfrm>
        </p:spPr>
        <p:txBody>
          <a:bodyPr/>
          <a:lstStyle>
            <a:lvl1pPr>
              <a:defRPr sz="6398"/>
            </a:lvl1pPr>
            <a:lvl2pPr>
              <a:defRPr sz="5599"/>
            </a:lvl2pPr>
            <a:lvl3pPr>
              <a:defRPr sz="4799"/>
            </a:lvl3pPr>
            <a:lvl4pPr>
              <a:defRPr sz="3999"/>
            </a:lvl4pPr>
            <a:lvl5pPr>
              <a:defRPr sz="3999"/>
            </a:lvl5pPr>
            <a:lvl6pPr>
              <a:defRPr sz="3999"/>
            </a:lvl6pPr>
            <a:lvl7pPr>
              <a:defRPr sz="3999"/>
            </a:lvl7pPr>
            <a:lvl8pPr>
              <a:defRPr sz="3999"/>
            </a:lvl8pPr>
            <a:lvl9pPr>
              <a:defRPr sz="3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140" y="4114800"/>
            <a:ext cx="7862426" cy="7623176"/>
          </a:xfrm>
        </p:spPr>
        <p:txBody>
          <a:bodyPr/>
          <a:lstStyle>
            <a:lvl1pPr marL="0" indent="0">
              <a:buNone/>
              <a:defRPr sz="3199"/>
            </a:lvl1pPr>
            <a:lvl2pPr marL="914171" indent="0">
              <a:buNone/>
              <a:defRPr sz="2799"/>
            </a:lvl2pPr>
            <a:lvl3pPr marL="1828343" indent="0">
              <a:buNone/>
              <a:defRPr sz="2399"/>
            </a:lvl3pPr>
            <a:lvl4pPr marL="2742514" indent="0">
              <a:buNone/>
              <a:defRPr sz="2000"/>
            </a:lvl4pPr>
            <a:lvl5pPr marL="3656686" indent="0">
              <a:buNone/>
              <a:defRPr sz="2000"/>
            </a:lvl5pPr>
            <a:lvl6pPr marL="4570857" indent="0">
              <a:buNone/>
              <a:defRPr sz="2000"/>
            </a:lvl6pPr>
            <a:lvl7pPr marL="5485028" indent="0">
              <a:buNone/>
              <a:defRPr sz="2000"/>
            </a:lvl7pPr>
            <a:lvl8pPr marL="6399200" indent="0">
              <a:buNone/>
              <a:defRPr sz="2000"/>
            </a:lvl8pPr>
            <a:lvl9pPr marL="7313371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1/28/2026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18437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140" y="914400"/>
            <a:ext cx="7862426" cy="3200400"/>
          </a:xfrm>
        </p:spPr>
        <p:txBody>
          <a:bodyPr anchor="b"/>
          <a:lstStyle>
            <a:lvl1pPr>
              <a:defRPr sz="63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3677" y="1974851"/>
            <a:ext cx="12341185" cy="9747250"/>
          </a:xfrm>
        </p:spPr>
        <p:txBody>
          <a:bodyPr anchor="t"/>
          <a:lstStyle>
            <a:lvl1pPr marL="0" indent="0">
              <a:buNone/>
              <a:defRPr sz="6398"/>
            </a:lvl1pPr>
            <a:lvl2pPr marL="914171" indent="0">
              <a:buNone/>
              <a:defRPr sz="5599"/>
            </a:lvl2pPr>
            <a:lvl3pPr marL="1828343" indent="0">
              <a:buNone/>
              <a:defRPr sz="4799"/>
            </a:lvl3pPr>
            <a:lvl4pPr marL="2742514" indent="0">
              <a:buNone/>
              <a:defRPr sz="3999"/>
            </a:lvl4pPr>
            <a:lvl5pPr marL="3656686" indent="0">
              <a:buNone/>
              <a:defRPr sz="3999"/>
            </a:lvl5pPr>
            <a:lvl6pPr marL="4570857" indent="0">
              <a:buNone/>
              <a:defRPr sz="3999"/>
            </a:lvl6pPr>
            <a:lvl7pPr marL="5485028" indent="0">
              <a:buNone/>
              <a:defRPr sz="3999"/>
            </a:lvl7pPr>
            <a:lvl8pPr marL="6399200" indent="0">
              <a:buNone/>
              <a:defRPr sz="3999"/>
            </a:lvl8pPr>
            <a:lvl9pPr marL="7313371" indent="0">
              <a:buNone/>
              <a:defRPr sz="3999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140" y="4114800"/>
            <a:ext cx="7862426" cy="7623176"/>
          </a:xfrm>
        </p:spPr>
        <p:txBody>
          <a:bodyPr/>
          <a:lstStyle>
            <a:lvl1pPr marL="0" indent="0">
              <a:buNone/>
              <a:defRPr sz="3199"/>
            </a:lvl1pPr>
            <a:lvl2pPr marL="914171" indent="0">
              <a:buNone/>
              <a:defRPr sz="2799"/>
            </a:lvl2pPr>
            <a:lvl3pPr marL="1828343" indent="0">
              <a:buNone/>
              <a:defRPr sz="2399"/>
            </a:lvl3pPr>
            <a:lvl4pPr marL="2742514" indent="0">
              <a:buNone/>
              <a:defRPr sz="2000"/>
            </a:lvl4pPr>
            <a:lvl5pPr marL="3656686" indent="0">
              <a:buNone/>
              <a:defRPr sz="2000"/>
            </a:lvl5pPr>
            <a:lvl6pPr marL="4570857" indent="0">
              <a:buNone/>
              <a:defRPr sz="2000"/>
            </a:lvl6pPr>
            <a:lvl7pPr marL="5485028" indent="0">
              <a:buNone/>
              <a:defRPr sz="2000"/>
            </a:lvl7pPr>
            <a:lvl8pPr marL="6399200" indent="0">
              <a:buNone/>
              <a:defRPr sz="2000"/>
            </a:lvl8pPr>
            <a:lvl9pPr marL="7313371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1/28/2026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853386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72DAF5-B611-9C4F-0BCA-45D949A5540A}"/>
              </a:ext>
            </a:extLst>
          </p:cNvPr>
          <p:cNvSpPr txBox="1"/>
          <p:nvPr userDrawn="1"/>
        </p:nvSpPr>
        <p:spPr>
          <a:xfrm>
            <a:off x="23494315" y="610541"/>
            <a:ext cx="924796" cy="492406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 algn="ctr"/>
            <a:fld id="{260E2A6B-A809-4840-BF14-8648BC0BDF87}" type="slidenum">
              <a:rPr lang="id-ID" sz="2000" b="0" i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" charset="0"/>
              </a:rPr>
              <a:pPr algn="ctr"/>
              <a:t>‹#›</a:t>
            </a:fld>
            <a:r>
              <a:rPr lang="id-ID" sz="2000" b="1" i="0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985363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  <p:sldLayoutId id="2147484022" r:id="rId12"/>
    <p:sldLayoutId id="2147484024" r:id="rId13"/>
    <p:sldLayoutId id="2147483977" r:id="rId14"/>
    <p:sldLayoutId id="2147483984" r:id="rId15"/>
    <p:sldLayoutId id="2147483986" r:id="rId16"/>
    <p:sldLayoutId id="2147483987" r:id="rId17"/>
    <p:sldLayoutId id="2147483988" r:id="rId18"/>
    <p:sldLayoutId id="2147483989" r:id="rId19"/>
    <p:sldLayoutId id="2147483990" r:id="rId20"/>
    <p:sldLayoutId id="2147483991" r:id="rId21"/>
    <p:sldLayoutId id="2147483992" r:id="rId22"/>
    <p:sldLayoutId id="2147483993" r:id="rId23"/>
    <p:sldLayoutId id="2147483994" r:id="rId24"/>
    <p:sldLayoutId id="2147483995" r:id="rId25"/>
    <p:sldLayoutId id="2147483997" r:id="rId26"/>
    <p:sldLayoutId id="2147483998" r:id="rId27"/>
    <p:sldLayoutId id="2147483999" r:id="rId28"/>
    <p:sldLayoutId id="2147484000" r:id="rId29"/>
    <p:sldLayoutId id="2147484001" r:id="rId30"/>
    <p:sldLayoutId id="2147484002" r:id="rId31"/>
    <p:sldLayoutId id="2147484003" r:id="rId32"/>
    <p:sldLayoutId id="2147484004" r:id="rId33"/>
    <p:sldLayoutId id="2147484005" r:id="rId34"/>
    <p:sldLayoutId id="2147484006" r:id="rId35"/>
    <p:sldLayoutId id="2147484007" r:id="rId36"/>
    <p:sldLayoutId id="2147484008" r:id="rId37"/>
    <p:sldLayoutId id="2147484025" r:id="rId38"/>
    <p:sldLayoutId id="2147484026" r:id="rId39"/>
  </p:sldLayoutIdLst>
  <p:hf hdr="0" ftr="0" dt="0"/>
  <p:txStyles>
    <p:titleStyle>
      <a:lvl1pPr algn="l" defTabSz="1828343" rtl="0" eaLnBrk="1" latinLnBrk="0" hangingPunct="1">
        <a:lnSpc>
          <a:spcPct val="90000"/>
        </a:lnSpc>
        <a:spcBef>
          <a:spcPct val="0"/>
        </a:spcBef>
        <a:buNone/>
        <a:defRPr sz="87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86" indent="-457086" algn="l" defTabSz="1828343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599" kern="1200">
          <a:solidFill>
            <a:schemeClr val="tx1"/>
          </a:solidFill>
          <a:latin typeface="+mn-lt"/>
          <a:ea typeface="+mn-ea"/>
          <a:cs typeface="+mn-cs"/>
        </a:defRPr>
      </a:lvl1pPr>
      <a:lvl2pPr marL="13712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799" kern="1200">
          <a:solidFill>
            <a:schemeClr val="tx1"/>
          </a:solidFill>
          <a:latin typeface="+mn-lt"/>
          <a:ea typeface="+mn-ea"/>
          <a:cs typeface="+mn-cs"/>
        </a:defRPr>
      </a:lvl2pPr>
      <a:lvl3pPr marL="2285429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999" kern="1200">
          <a:solidFill>
            <a:schemeClr val="tx1"/>
          </a:solidFill>
          <a:latin typeface="+mn-lt"/>
          <a:ea typeface="+mn-ea"/>
          <a:cs typeface="+mn-cs"/>
        </a:defRPr>
      </a:lvl3pPr>
      <a:lvl4pPr marL="3199600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4113771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5027943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114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286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04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1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343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514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6686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0857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028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20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33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5A495C3-0FB4-F64C-9124-A9D15448DA5F}"/>
              </a:ext>
            </a:extLst>
          </p:cNvPr>
          <p:cNvSpPr/>
          <p:nvPr/>
        </p:nvSpPr>
        <p:spPr>
          <a:xfrm>
            <a:off x="0" y="0"/>
            <a:ext cx="24377650" cy="13716000"/>
          </a:xfrm>
          <a:prstGeom prst="rect">
            <a:avLst/>
          </a:prstGeom>
          <a:solidFill>
            <a:srgbClr val="407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A5AAA85-C317-614B-BD71-27B00E280A93}"/>
              </a:ext>
            </a:extLst>
          </p:cNvPr>
          <p:cNvCxnSpPr>
            <a:cxnSpLocks/>
          </p:cNvCxnSpPr>
          <p:nvPr/>
        </p:nvCxnSpPr>
        <p:spPr>
          <a:xfrm>
            <a:off x="22481845" y="6858000"/>
            <a:ext cx="0" cy="5253456"/>
          </a:xfrm>
          <a:prstGeom prst="line">
            <a:avLst/>
          </a:prstGeom>
          <a:ln w="1016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AE5D0C7-0591-824E-992F-973BF08B3A60}"/>
              </a:ext>
            </a:extLst>
          </p:cNvPr>
          <p:cNvSpPr txBox="1"/>
          <p:nvPr/>
        </p:nvSpPr>
        <p:spPr>
          <a:xfrm>
            <a:off x="1763701" y="2136415"/>
            <a:ext cx="19941081" cy="2451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11500" b="1" spc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" charset="0"/>
              </a:rPr>
              <a:t>Tisková konference AČSS</a:t>
            </a:r>
            <a:endParaRPr lang="en-US" sz="23900" b="1" spc="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Montserrat" charset="0"/>
            </a:endParaRPr>
          </a:p>
        </p:txBody>
      </p:sp>
      <p:pic>
        <p:nvPicPr>
          <p:cNvPr id="9" name="Picture 8" descr="A logo with white letters on a black background&#10;&#10;Description automatically generated">
            <a:extLst>
              <a:ext uri="{FF2B5EF4-FFF2-40B4-BE49-F238E27FC236}">
                <a16:creationId xmlns:a16="http://schemas.microsoft.com/office/drawing/2014/main" id="{FA51AE7B-48F9-F4CE-C547-2A3B5E46041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6502" y="9669769"/>
            <a:ext cx="8708280" cy="2905082"/>
          </a:xfrm>
          <a:prstGeom prst="rect">
            <a:avLst/>
          </a:prstGeom>
        </p:spPr>
      </p:pic>
      <p:sp>
        <p:nvSpPr>
          <p:cNvPr id="2" name="Titel 17">
            <a:extLst>
              <a:ext uri="{FF2B5EF4-FFF2-40B4-BE49-F238E27FC236}">
                <a16:creationId xmlns:a16="http://schemas.microsoft.com/office/drawing/2014/main" id="{81AEA441-B07A-8549-68D3-9A309CC6CB2A}"/>
              </a:ext>
            </a:extLst>
          </p:cNvPr>
          <p:cNvSpPr txBox="1">
            <a:spLocks/>
          </p:cNvSpPr>
          <p:nvPr/>
        </p:nvSpPr>
        <p:spPr>
          <a:xfrm>
            <a:off x="15322606" y="8817141"/>
            <a:ext cx="4069571" cy="17481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2000"/>
              </a:lnSpc>
              <a:spcBef>
                <a:spcPct val="0"/>
              </a:spcBef>
              <a:buNone/>
              <a:defRPr sz="50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800" dirty="0">
                <a:latin typeface="+mn-lt"/>
              </a:rPr>
              <a:t>28. ledna 2026</a:t>
            </a:r>
            <a:endParaRPr lang="de-DE" sz="4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74222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mapa, snímek obrazovky, diagram&#10;&#10;Obsah generovaný pomocí AI může být nesprávný.">
            <a:extLst>
              <a:ext uri="{FF2B5EF4-FFF2-40B4-BE49-F238E27FC236}">
                <a16:creationId xmlns:a16="http://schemas.microsoft.com/office/drawing/2014/main" id="{C578D276-E362-CCB3-3269-F0FBE756D6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867" y="3461610"/>
            <a:ext cx="23885783" cy="8771739"/>
          </a:xfrm>
          <a:prstGeom prst="rect">
            <a:avLst/>
          </a:prstGeom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id="{4F2C64E7-855E-7668-93EA-EF275A3A404B}"/>
              </a:ext>
            </a:extLst>
          </p:cNvPr>
          <p:cNvSpPr txBox="1">
            <a:spLocks/>
          </p:cNvSpPr>
          <p:nvPr/>
        </p:nvSpPr>
        <p:spPr>
          <a:xfrm>
            <a:off x="914400" y="451293"/>
            <a:ext cx="22494240" cy="2530965"/>
          </a:xfrm>
          <a:prstGeom prst="rect">
            <a:avLst/>
          </a:prstGeom>
          <a:solidFill>
            <a:srgbClr val="407374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algn="l" defTabSz="18283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79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9600" b="1" spc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Dotační poradenství v číslech</a:t>
            </a:r>
          </a:p>
        </p:txBody>
      </p:sp>
    </p:spTree>
    <p:extLst>
      <p:ext uri="{BB962C8B-B14F-4D97-AF65-F5344CB8AC3E}">
        <p14:creationId xmlns:p14="http://schemas.microsoft.com/office/powerpoint/2010/main" val="1380770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6C1DDC-5792-7636-4777-C99E95B6C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8800" b="1" spc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Dotační poradenství v číslech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85C1290-12F4-3517-F366-1527E0B3F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068" y="4410186"/>
            <a:ext cx="9807388" cy="7136129"/>
          </a:xfrm>
          <a:prstGeom prst="rect">
            <a:avLst/>
          </a:prstGeom>
        </p:spPr>
      </p:pic>
      <p:sp>
        <p:nvSpPr>
          <p:cNvPr id="5" name="Nadpis 5">
            <a:extLst>
              <a:ext uri="{FF2B5EF4-FFF2-40B4-BE49-F238E27FC236}">
                <a16:creationId xmlns:a16="http://schemas.microsoft.com/office/drawing/2014/main" id="{EF17FA91-246A-86C3-B7DE-55694314533E}"/>
              </a:ext>
            </a:extLst>
          </p:cNvPr>
          <p:cNvSpPr txBox="1">
            <a:spLocks/>
          </p:cNvSpPr>
          <p:nvPr/>
        </p:nvSpPr>
        <p:spPr>
          <a:xfrm>
            <a:off x="1031875" y="617220"/>
            <a:ext cx="22313900" cy="2135505"/>
          </a:xfrm>
          <a:prstGeom prst="rect">
            <a:avLst/>
          </a:prstGeom>
          <a:solidFill>
            <a:srgbClr val="407374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vert="horz" wrap="square" lIns="0" tIns="0" rIns="0" bIns="0" rtlCol="0" anchor="ctr" anchorCtr="0">
            <a:noAutofit/>
          </a:bodyPr>
          <a:lstStyle>
            <a:lvl1pPr lvl="0" algn="l" defTabSz="1828343" rtl="0" eaLnBrk="1" latinLnBrk="0" hangingPunct="1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879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9600" b="1" spc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Dotační poradenství v číslech</a:t>
            </a:r>
          </a:p>
        </p:txBody>
      </p:sp>
      <p:pic>
        <p:nvPicPr>
          <p:cNvPr id="3" name="Obrázek 2" descr="Obsah obrázku text, číslo, snímek obrazovky, Písmo&#10;&#10;Obsah generovaný pomocí AI může být nesprávný.">
            <a:extLst>
              <a:ext uri="{FF2B5EF4-FFF2-40B4-BE49-F238E27FC236}">
                <a16:creationId xmlns:a16="http://schemas.microsoft.com/office/drawing/2014/main" id="{D0AEA8A6-DCFF-FACF-E97D-86D32C1253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7101" y="5101871"/>
            <a:ext cx="12978662" cy="417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289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3FA4E5-B2E0-7D79-1312-EFD3995177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7C953BC-084E-0859-31CE-77BA6A9E494C}"/>
              </a:ext>
            </a:extLst>
          </p:cNvPr>
          <p:cNvSpPr/>
          <p:nvPr/>
        </p:nvSpPr>
        <p:spPr>
          <a:xfrm>
            <a:off x="0" y="0"/>
            <a:ext cx="24377650" cy="14767627"/>
          </a:xfrm>
          <a:prstGeom prst="rect">
            <a:avLst/>
          </a:prstGeom>
          <a:solidFill>
            <a:srgbClr val="407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1BD8EA2-79C2-06C7-9941-CC7BF3B35818}"/>
              </a:ext>
            </a:extLst>
          </p:cNvPr>
          <p:cNvSpPr txBox="1"/>
          <p:nvPr/>
        </p:nvSpPr>
        <p:spPr>
          <a:xfrm>
            <a:off x="1737219" y="2446969"/>
            <a:ext cx="18705371" cy="4278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9600" b="1" spc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" charset="0"/>
              </a:rPr>
              <a:t>Zvýhodněné úvěry </a:t>
            </a:r>
            <a:br>
              <a:rPr lang="cs-CZ" sz="9600" b="1" spc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" charset="0"/>
              </a:rPr>
            </a:br>
            <a:r>
              <a:rPr lang="cs-CZ" sz="9600" b="1" spc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" charset="0"/>
              </a:rPr>
              <a:t>na energetické úspory</a:t>
            </a:r>
            <a:endParaRPr lang="en-US" sz="9600" b="1" spc="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Montserrat" charset="0"/>
            </a:endParaRPr>
          </a:p>
        </p:txBody>
      </p:sp>
      <p:pic>
        <p:nvPicPr>
          <p:cNvPr id="9" name="Picture 8" descr="A logo with white letters on a black background&#10;&#10;Description automatically generated">
            <a:extLst>
              <a:ext uri="{FF2B5EF4-FFF2-40B4-BE49-F238E27FC236}">
                <a16:creationId xmlns:a16="http://schemas.microsoft.com/office/drawing/2014/main" id="{3A5CF009-E8BE-4F20-A3C4-1D756344C1D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1996" y="10290877"/>
            <a:ext cx="8708280" cy="2905082"/>
          </a:xfrm>
          <a:prstGeom prst="rect">
            <a:avLst/>
          </a:prstGeom>
        </p:spPr>
      </p:pic>
      <p:sp>
        <p:nvSpPr>
          <p:cNvPr id="2" name="Titel 17">
            <a:extLst>
              <a:ext uri="{FF2B5EF4-FFF2-40B4-BE49-F238E27FC236}">
                <a16:creationId xmlns:a16="http://schemas.microsoft.com/office/drawing/2014/main" id="{4AD61AD8-49CE-A8A2-2EFA-BBF2A5FD2814}"/>
              </a:ext>
            </a:extLst>
          </p:cNvPr>
          <p:cNvSpPr txBox="1">
            <a:spLocks/>
          </p:cNvSpPr>
          <p:nvPr/>
        </p:nvSpPr>
        <p:spPr>
          <a:xfrm>
            <a:off x="1737219" y="8386156"/>
            <a:ext cx="16533528" cy="157162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2000"/>
              </a:lnSpc>
              <a:spcBef>
                <a:spcPct val="0"/>
              </a:spcBef>
              <a:buNone/>
              <a:defRPr sz="50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3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cs-CZ" sz="3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Ondřej Hák, výkonný ředitel a předseda představenstva Raiffeisen stavební spořitelny, </a:t>
            </a:r>
          </a:p>
          <a:p>
            <a:r>
              <a:rPr lang="cs-CZ" sz="3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člen prezidia AČSS</a:t>
            </a:r>
          </a:p>
          <a:p>
            <a:endParaRPr lang="cs-CZ" sz="3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de-DE" sz="3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3" name="Straight Connector 14">
            <a:extLst>
              <a:ext uri="{FF2B5EF4-FFF2-40B4-BE49-F238E27FC236}">
                <a16:creationId xmlns:a16="http://schemas.microsoft.com/office/drawing/2014/main" id="{37915FE0-AA86-5006-C67A-13925A4B116A}"/>
              </a:ext>
            </a:extLst>
          </p:cNvPr>
          <p:cNvCxnSpPr>
            <a:cxnSpLocks/>
          </p:cNvCxnSpPr>
          <p:nvPr/>
        </p:nvCxnSpPr>
        <p:spPr>
          <a:xfrm>
            <a:off x="22481845" y="6858000"/>
            <a:ext cx="0" cy="5253456"/>
          </a:xfrm>
          <a:prstGeom prst="line">
            <a:avLst/>
          </a:prstGeom>
          <a:ln w="1016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8D024262-8A2B-F0A9-4159-167170A3B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8575" y="5904350"/>
            <a:ext cx="31813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641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8ABAB8-A6B6-165E-05B5-08FBC3D1A3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text 4">
            <a:extLst>
              <a:ext uri="{FF2B5EF4-FFF2-40B4-BE49-F238E27FC236}">
                <a16:creationId xmlns:a16="http://schemas.microsoft.com/office/drawing/2014/main" id="{DA493708-05D5-6869-E2A8-9A252351E3F8}"/>
              </a:ext>
            </a:extLst>
          </p:cNvPr>
          <p:cNvSpPr txBox="1">
            <a:spLocks/>
          </p:cNvSpPr>
          <p:nvPr/>
        </p:nvSpPr>
        <p:spPr>
          <a:xfrm>
            <a:off x="1855788" y="3473450"/>
            <a:ext cx="10950022" cy="94881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800"/>
              </a:spcAft>
              <a:buClr>
                <a:srgbClr val="C2D84F"/>
              </a:buClr>
              <a:buFont typeface="Arial" panose="020B0604020202020204" pitchFamily="34" charset="0"/>
              <a:buChar char="•"/>
              <a:defRPr sz="1800" b="0" kern="1200">
                <a:solidFill>
                  <a:srgbClr val="0E502E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None/>
              <a:defRPr sz="24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20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0" lang="cs-CZ" sz="6600" i="0" u="none" strike="noStrike" kern="0" cap="none" spc="6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Poppins SemiBold" panose="00000700000000000000" pitchFamily="2" charset="-18"/>
              </a:rPr>
              <a:t>4 430 projektů</a:t>
            </a:r>
            <a:br>
              <a:rPr kumimoji="0" lang="cs-CZ" sz="6600" i="0" u="none" strike="noStrike" kern="0" cap="none" spc="6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Poppins SemiBold" panose="00000700000000000000" pitchFamily="2" charset="-18"/>
              </a:rPr>
            </a:br>
            <a:br>
              <a:rPr lang="cs-CZ" sz="6600" spc="300" noProof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Lato Light" panose="020F0502020204030203" pitchFamily="34" charset="0"/>
              </a:rPr>
            </a:br>
            <a:r>
              <a:rPr kumimoji="0" lang="cs-CZ" sz="6600" i="0" u="none" strike="noStrike" kern="0" cap="none" spc="6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Poppins SemiBold" panose="00000700000000000000" pitchFamily="2" charset="-18"/>
              </a:rPr>
              <a:t>7,145 </a:t>
            </a:r>
            <a:r>
              <a:rPr lang="cs-CZ" sz="6600" kern="0" spc="6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Poppins SemiBold" panose="00000700000000000000" pitchFamily="2" charset="-18"/>
              </a:rPr>
              <a:t>miliardy Kč</a:t>
            </a:r>
            <a:br>
              <a:rPr lang="cs-CZ" sz="6600" kern="0" spc="6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Poppins SemiBold" panose="00000700000000000000" pitchFamily="2" charset="-18"/>
              </a:rPr>
            </a:br>
            <a:br>
              <a:rPr lang="cs-CZ" sz="6600" kern="0" spc="6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Poppins SemiBold" panose="00000700000000000000" pitchFamily="2" charset="-18"/>
              </a:rPr>
            </a:br>
            <a:r>
              <a:rPr kumimoji="0" lang="cs-CZ" sz="6600" i="0" u="none" strike="noStrike" kern="0" cap="none" spc="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Lato Light" panose="020F0502020204030203" pitchFamily="34" charset="0"/>
              </a:rPr>
              <a:t>Průměrná výše úvěru: 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cs-CZ" sz="6600" i="0" u="none" strike="noStrike" kern="0" cap="none" spc="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Lato Light" panose="020F0502020204030203" pitchFamily="34" charset="0"/>
              </a:rPr>
              <a:t>1, 7 mil</a:t>
            </a:r>
            <a:r>
              <a:rPr lang="cs-CZ" sz="6600" kern="0" spc="3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Lato Light" panose="020F0502020204030203" pitchFamily="34" charset="0"/>
              </a:rPr>
              <a:t>ionu</a:t>
            </a:r>
            <a:r>
              <a:rPr kumimoji="0" lang="cs-CZ" sz="6600" i="0" u="none" strike="noStrike" kern="0" cap="none" spc="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Lato Light" panose="020F0502020204030203" pitchFamily="34" charset="0"/>
              </a:rPr>
              <a:t> Kč</a:t>
            </a:r>
            <a:br>
              <a:rPr kumimoji="0" lang="cs-CZ" sz="6600" i="0" u="none" strike="noStrike" kern="0" cap="none" spc="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Lato Light" panose="020F0502020204030203" pitchFamily="34" charset="0"/>
              </a:rPr>
            </a:br>
            <a:br>
              <a:rPr kumimoji="0" lang="cs-CZ" sz="6600" i="0" u="none" strike="noStrike" kern="0" cap="none" spc="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Lato Light" panose="020F0502020204030203" pitchFamily="34" charset="0"/>
              </a:rPr>
            </a:br>
            <a:r>
              <a:rPr kumimoji="0" lang="cs-CZ" sz="6600" i="0" u="none" strike="noStrike" kern="0" cap="none" spc="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Lato Light" panose="020F0502020204030203" pitchFamily="34" charset="0"/>
              </a:rPr>
              <a:t>Průměrná úroková sazba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cs-CZ" sz="6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2, 6</a:t>
            </a:r>
            <a:r>
              <a:rPr lang="cs-CZ" sz="6600" kern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</a:t>
            </a:r>
            <a:r>
              <a:rPr kumimoji="0" lang="cs-CZ" sz="6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%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452ED423-A433-B6F8-259A-0AEEFD864032}"/>
              </a:ext>
            </a:extLst>
          </p:cNvPr>
          <p:cNvSpPr/>
          <p:nvPr/>
        </p:nvSpPr>
        <p:spPr>
          <a:xfrm>
            <a:off x="1190236" y="474786"/>
            <a:ext cx="21945600" cy="2542734"/>
          </a:xfrm>
          <a:prstGeom prst="rect">
            <a:avLst/>
          </a:prstGeom>
          <a:solidFill>
            <a:srgbClr val="40737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600" b="1" spc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Oprav dům po babičce 2025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D833E4B-F61E-9907-731A-CA263460FF0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467"/>
          <a:stretch/>
        </p:blipFill>
        <p:spPr>
          <a:xfrm>
            <a:off x="12951471" y="4083762"/>
            <a:ext cx="10184365" cy="827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272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79C74E-70A4-DB02-A93A-76C603D93F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BB916251-33CD-0E9A-56A8-37C74D585E93}"/>
              </a:ext>
            </a:extLst>
          </p:cNvPr>
          <p:cNvSpPr txBox="1"/>
          <p:nvPr/>
        </p:nvSpPr>
        <p:spPr>
          <a:xfrm>
            <a:off x="3246696" y="3641060"/>
            <a:ext cx="12211396" cy="1684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3200" b="1" i="0" u="none" strike="noStrike" kern="0" cap="none" spc="0" normalizeH="0" baseline="0" noProof="0" dirty="0">
                <a:ln>
                  <a:noFill/>
                </a:ln>
                <a:solidFill>
                  <a:srgbClr val="3C5A59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ZATEPLENÍ a FVE rodinného domu   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Celková úvěrová angažovanost:	</a:t>
            </a:r>
            <a:r>
              <a:rPr kumimoji="0" lang="cs-CZ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1, 829 mil. Kč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2426E00C-9EB5-DAC8-F45C-CC2A547E4565}"/>
              </a:ext>
            </a:extLst>
          </p:cNvPr>
          <p:cNvSpPr/>
          <p:nvPr/>
        </p:nvSpPr>
        <p:spPr>
          <a:xfrm>
            <a:off x="1190236" y="474786"/>
            <a:ext cx="21945600" cy="2062039"/>
          </a:xfrm>
          <a:prstGeom prst="rect">
            <a:avLst/>
          </a:prstGeom>
          <a:solidFill>
            <a:srgbClr val="40737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600" b="1" spc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Vzorový příklad úvěru</a:t>
            </a:r>
            <a:endParaRPr lang="cs-CZ" sz="9600" b="1" spc="600" dirty="0">
              <a:solidFill>
                <a:srgbClr val="D72356"/>
              </a:solidFill>
              <a:highlight>
                <a:srgbClr val="FFFF00"/>
              </a:highlight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044FFC22-FD2D-32CA-C088-B03CA45DB05E}"/>
              </a:ext>
            </a:extLst>
          </p:cNvPr>
          <p:cNvSpPr/>
          <p:nvPr/>
        </p:nvSpPr>
        <p:spPr>
          <a:xfrm>
            <a:off x="9718083" y="6270676"/>
            <a:ext cx="5400000" cy="5400000"/>
          </a:xfrm>
          <a:prstGeom prst="ellipse">
            <a:avLst/>
          </a:prstGeom>
          <a:solidFill>
            <a:srgbClr val="407374"/>
          </a:solidFill>
          <a:ln>
            <a:solidFill>
              <a:srgbClr val="40737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7FCBF3FA-72F9-2EED-9BF0-53C57B598076}"/>
              </a:ext>
            </a:extLst>
          </p:cNvPr>
          <p:cNvSpPr/>
          <p:nvPr/>
        </p:nvSpPr>
        <p:spPr>
          <a:xfrm>
            <a:off x="17327278" y="6167352"/>
            <a:ext cx="5400000" cy="5400000"/>
          </a:xfrm>
          <a:prstGeom prst="ellipse">
            <a:avLst/>
          </a:prstGeom>
          <a:solidFill>
            <a:srgbClr val="407374"/>
          </a:solidFill>
          <a:ln>
            <a:solidFill>
              <a:srgbClr val="40737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195D80EB-7D3B-3C49-714C-19D53A5CDDC6}"/>
              </a:ext>
            </a:extLst>
          </p:cNvPr>
          <p:cNvSpPr/>
          <p:nvPr/>
        </p:nvSpPr>
        <p:spPr>
          <a:xfrm>
            <a:off x="1855788" y="6167352"/>
            <a:ext cx="5400000" cy="5400000"/>
          </a:xfrm>
          <a:prstGeom prst="ellipse">
            <a:avLst/>
          </a:prstGeom>
          <a:solidFill>
            <a:srgbClr val="407374"/>
          </a:solidFill>
          <a:ln>
            <a:solidFill>
              <a:srgbClr val="40737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grpSp>
        <p:nvGrpSpPr>
          <p:cNvPr id="9" name="Skupina 8">
            <a:extLst>
              <a:ext uri="{FF2B5EF4-FFF2-40B4-BE49-F238E27FC236}">
                <a16:creationId xmlns:a16="http://schemas.microsoft.com/office/drawing/2014/main" id="{292FDF89-06DF-CDE1-E564-A2E440BD0607}"/>
              </a:ext>
            </a:extLst>
          </p:cNvPr>
          <p:cNvGrpSpPr/>
          <p:nvPr/>
        </p:nvGrpSpPr>
        <p:grpSpPr>
          <a:xfrm>
            <a:off x="7471805" y="7978984"/>
            <a:ext cx="1983381" cy="1983381"/>
            <a:chOff x="5731187" y="2632658"/>
            <a:chExt cx="1983381" cy="1983381"/>
          </a:xfrm>
        </p:grpSpPr>
        <p:sp>
          <p:nvSpPr>
            <p:cNvPr id="13" name="Znak plus 12">
              <a:extLst>
                <a:ext uri="{FF2B5EF4-FFF2-40B4-BE49-F238E27FC236}">
                  <a16:creationId xmlns:a16="http://schemas.microsoft.com/office/drawing/2014/main" id="{45C348A1-F059-3D40-BEFC-CC7B47B6D547}"/>
                </a:ext>
              </a:extLst>
            </p:cNvPr>
            <p:cNvSpPr/>
            <p:nvPr/>
          </p:nvSpPr>
          <p:spPr>
            <a:xfrm>
              <a:off x="5731187" y="2632658"/>
              <a:ext cx="1983381" cy="1983381"/>
            </a:xfrm>
            <a:prstGeom prst="mathPlus">
              <a:avLst/>
            </a:prstGeom>
            <a:solidFill>
              <a:srgbClr val="024F2F">
                <a:tint val="60000"/>
                <a:hueOff val="0"/>
                <a:satOff val="0"/>
                <a:lumOff val="0"/>
                <a:alphaOff val="0"/>
              </a:srgbClr>
            </a:solidFill>
            <a:ln>
              <a:noFill/>
            </a:ln>
            <a:effectLst/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 dirty="0"/>
            </a:p>
          </p:txBody>
        </p:sp>
        <p:sp>
          <p:nvSpPr>
            <p:cNvPr id="14" name="Znak plus 4">
              <a:extLst>
                <a:ext uri="{FF2B5EF4-FFF2-40B4-BE49-F238E27FC236}">
                  <a16:creationId xmlns:a16="http://schemas.microsoft.com/office/drawing/2014/main" id="{60E8DB78-05CB-DA40-EEC4-8A8B1925E7CF}"/>
                </a:ext>
              </a:extLst>
            </p:cNvPr>
            <p:cNvSpPr txBox="1"/>
            <p:nvPr/>
          </p:nvSpPr>
          <p:spPr>
            <a:xfrm>
              <a:off x="5994084" y="3391103"/>
              <a:ext cx="1457587" cy="4664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cs-CZ" sz="3000" kern="1200" dirty="0">
                <a:solidFill>
                  <a:srgbClr val="FFFFFF"/>
                </a:solidFill>
                <a:latin typeface="Segoe UI"/>
                <a:ea typeface="+mn-ea"/>
                <a:cs typeface="+mn-cs"/>
              </a:endParaRPr>
            </a:p>
          </p:txBody>
        </p:sp>
      </p:grp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435973C0-05C5-B943-837E-46CCB15AC3D4}"/>
              </a:ext>
            </a:extLst>
          </p:cNvPr>
          <p:cNvGrpSpPr/>
          <p:nvPr/>
        </p:nvGrpSpPr>
        <p:grpSpPr>
          <a:xfrm>
            <a:off x="15218167" y="7978985"/>
            <a:ext cx="1983381" cy="1983381"/>
            <a:chOff x="13573411" y="2632658"/>
            <a:chExt cx="1983381" cy="1983381"/>
          </a:xfrm>
        </p:grpSpPr>
        <p:sp>
          <p:nvSpPr>
            <p:cNvPr id="11" name="Rovná se 10">
              <a:extLst>
                <a:ext uri="{FF2B5EF4-FFF2-40B4-BE49-F238E27FC236}">
                  <a16:creationId xmlns:a16="http://schemas.microsoft.com/office/drawing/2014/main" id="{809A622B-EDF3-27D2-6CC0-8F81111074A8}"/>
                </a:ext>
              </a:extLst>
            </p:cNvPr>
            <p:cNvSpPr/>
            <p:nvPr/>
          </p:nvSpPr>
          <p:spPr>
            <a:xfrm>
              <a:off x="13573411" y="2632658"/>
              <a:ext cx="1983381" cy="1983381"/>
            </a:xfrm>
            <a:prstGeom prst="mathEqual">
              <a:avLst/>
            </a:prstGeom>
            <a:solidFill>
              <a:srgbClr val="024F2F">
                <a:tint val="60000"/>
                <a:hueOff val="0"/>
                <a:satOff val="0"/>
                <a:lumOff val="0"/>
                <a:alphaOff val="0"/>
              </a:srgbClr>
            </a:solidFill>
            <a:ln>
              <a:noFill/>
            </a:ln>
            <a:effectLst/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 dirty="0"/>
            </a:p>
          </p:txBody>
        </p:sp>
        <p:sp>
          <p:nvSpPr>
            <p:cNvPr id="12" name="Rovná se 6">
              <a:extLst>
                <a:ext uri="{FF2B5EF4-FFF2-40B4-BE49-F238E27FC236}">
                  <a16:creationId xmlns:a16="http://schemas.microsoft.com/office/drawing/2014/main" id="{493F3BE3-107B-E4E1-686A-10F99FF35F9B}"/>
                </a:ext>
              </a:extLst>
            </p:cNvPr>
            <p:cNvSpPr txBox="1"/>
            <p:nvPr/>
          </p:nvSpPr>
          <p:spPr>
            <a:xfrm>
              <a:off x="13836308" y="3041234"/>
              <a:ext cx="1457587" cy="11662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cs-CZ" sz="5500" kern="1200" dirty="0">
                <a:solidFill>
                  <a:srgbClr val="FFFFFF"/>
                </a:solidFill>
                <a:latin typeface="Segoe UI"/>
                <a:ea typeface="+mn-ea"/>
                <a:cs typeface="+mn-cs"/>
              </a:endParaRPr>
            </a:p>
          </p:txBody>
        </p:sp>
      </p:grp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292DD29B-8811-4462-4E10-2A508383267C}"/>
              </a:ext>
            </a:extLst>
          </p:cNvPr>
          <p:cNvSpPr txBox="1"/>
          <p:nvPr/>
        </p:nvSpPr>
        <p:spPr>
          <a:xfrm>
            <a:off x="2841779" y="7590079"/>
            <a:ext cx="342801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cs-CZ" sz="3200" b="1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VÝHODNÝ ÚVĚR</a:t>
            </a:r>
          </a:p>
          <a:p>
            <a:pPr lvl="0" algn="ctr">
              <a:buNone/>
            </a:pPr>
            <a:r>
              <a:rPr lang="cs-CZ" sz="3200" b="1" dirty="0">
                <a:solidFill>
                  <a:srgbClr val="C7BFA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cca 2,99 %</a:t>
            </a:r>
          </a:p>
          <a:p>
            <a:pPr lvl="0" algn="ctr">
              <a:buNone/>
            </a:pPr>
            <a:r>
              <a:rPr lang="cs-CZ" sz="3200" b="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pokryje</a:t>
            </a:r>
            <a:r>
              <a:rPr lang="cs-CZ" sz="3200" b="1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pPr lvl="0" algn="ctr">
              <a:buNone/>
            </a:pPr>
            <a:r>
              <a:rPr lang="cs-CZ" sz="3200" b="1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1 429 000 Kč</a:t>
            </a:r>
          </a:p>
          <a:p>
            <a:pPr lvl="0" algn="ctr">
              <a:buNone/>
            </a:pPr>
            <a:r>
              <a:rPr lang="cs-CZ" sz="32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na rekonstrukci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24D01CF7-09D8-0217-DB07-B7764CFAFB49}"/>
              </a:ext>
            </a:extLst>
          </p:cNvPr>
          <p:cNvSpPr txBox="1"/>
          <p:nvPr/>
        </p:nvSpPr>
        <p:spPr>
          <a:xfrm>
            <a:off x="10365445" y="7343857"/>
            <a:ext cx="410527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cs-CZ" sz="3200" b="1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KOMERČNÍ ÚVĚR</a:t>
            </a:r>
          </a:p>
          <a:p>
            <a:pPr lvl="0" algn="ctr">
              <a:buNone/>
            </a:pPr>
            <a:r>
              <a:rPr lang="cs-CZ" sz="3200" b="1" dirty="0">
                <a:solidFill>
                  <a:srgbClr val="C7BFA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cca 5,24 %</a:t>
            </a:r>
          </a:p>
          <a:p>
            <a:pPr lvl="0" algn="ctr">
              <a:buNone/>
            </a:pPr>
            <a:r>
              <a:rPr lang="cs-CZ" sz="32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pokryje</a:t>
            </a:r>
          </a:p>
          <a:p>
            <a:pPr lvl="0" algn="ctr">
              <a:buNone/>
            </a:pPr>
            <a:r>
              <a:rPr lang="cs-CZ" sz="3200" b="1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400 000 Kč</a:t>
            </a:r>
          </a:p>
          <a:p>
            <a:pPr lvl="0" algn="ctr">
              <a:buNone/>
            </a:pPr>
            <a:r>
              <a:rPr lang="cs-CZ" sz="32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na </a:t>
            </a:r>
            <a:r>
              <a:rPr lang="cs-CZ" sz="3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modernizaci</a:t>
            </a:r>
            <a:r>
              <a:rPr lang="cs-CZ" sz="32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koupelny a kuchyně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DECB30CA-3133-27D2-0BA5-51423D22FD6E}"/>
              </a:ext>
            </a:extLst>
          </p:cNvPr>
          <p:cNvSpPr txBox="1"/>
          <p:nvPr/>
        </p:nvSpPr>
        <p:spPr>
          <a:xfrm>
            <a:off x="18088940" y="7693401"/>
            <a:ext cx="387667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cs-CZ" sz="3200" b="1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MĚSÍČNÍ VÝDAJE NA </a:t>
            </a:r>
          </a:p>
          <a:p>
            <a:pPr lvl="0" algn="ctr">
              <a:buNone/>
            </a:pPr>
            <a:r>
              <a:rPr lang="cs-CZ" sz="3200" b="1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SPLÁTKU ÚVĚRU při 20 leté splatnosti</a:t>
            </a:r>
          </a:p>
          <a:p>
            <a:pPr lvl="0" algn="ctr">
              <a:buNone/>
            </a:pPr>
            <a:r>
              <a:rPr lang="cs-CZ" sz="3200" b="1" dirty="0">
                <a:solidFill>
                  <a:srgbClr val="C7BFA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10 820 Kč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368473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CB0DB0-FC66-EFF4-EF2A-95033C4BBF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E147863F-7AA0-8557-C09A-E9128619DA99}"/>
              </a:ext>
            </a:extLst>
          </p:cNvPr>
          <p:cNvSpPr/>
          <p:nvPr/>
        </p:nvSpPr>
        <p:spPr>
          <a:xfrm>
            <a:off x="1190236" y="474786"/>
            <a:ext cx="21945600" cy="2062039"/>
          </a:xfrm>
          <a:prstGeom prst="rect">
            <a:avLst/>
          </a:prstGeom>
          <a:solidFill>
            <a:srgbClr val="40737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600" b="1" spc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Příklady rekonstrukcí s dotacemi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B294333-E49E-29DB-F26E-15D99CC3EB47}"/>
              </a:ext>
            </a:extLst>
          </p:cNvPr>
          <p:cNvSpPr txBox="1"/>
          <p:nvPr/>
        </p:nvSpPr>
        <p:spPr>
          <a:xfrm flipH="1">
            <a:off x="5486400" y="5368394"/>
            <a:ext cx="208026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i="0" u="none" strike="noStrike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          19 193 </a:t>
            </a:r>
            <a:endParaRPr lang="cs-CZ" sz="3200" b="1" dirty="0">
              <a:solidFill>
                <a:schemeClr val="bg1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E1CFCED-AF08-2523-04E5-AC38C8D20566}"/>
              </a:ext>
            </a:extLst>
          </p:cNvPr>
          <p:cNvSpPr txBox="1"/>
          <p:nvPr/>
        </p:nvSpPr>
        <p:spPr>
          <a:xfrm flipH="1">
            <a:off x="9921240" y="5811412"/>
            <a:ext cx="38176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i="0" u="none" strike="noStrike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            21 992</a:t>
            </a:r>
            <a:endParaRPr lang="cs-CZ" sz="3200" b="1" dirty="0">
              <a:solidFill>
                <a:schemeClr val="bg1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D9A75F7-8539-3BD0-CBC4-4D4674712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279" y="2976282"/>
            <a:ext cx="13390164" cy="998668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71C21A55-B83D-A6BA-0AE9-253CC3A807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25875" y="2976282"/>
            <a:ext cx="7314065" cy="998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3121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E077A2-C1C6-565F-755B-6A0E63B737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1D244A20-16FF-6BB0-7AD7-4CF82DE02D5F}"/>
              </a:ext>
            </a:extLst>
          </p:cNvPr>
          <p:cNvSpPr/>
          <p:nvPr/>
        </p:nvSpPr>
        <p:spPr>
          <a:xfrm>
            <a:off x="822960" y="474786"/>
            <a:ext cx="22928580" cy="2794193"/>
          </a:xfrm>
          <a:prstGeom prst="rect">
            <a:avLst/>
          </a:prstGeom>
          <a:solidFill>
            <a:srgbClr val="40737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8800" b="1" spc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Úvěry k dotacím Oprav dům po babičce</a:t>
            </a:r>
          </a:p>
        </p:txBody>
      </p:sp>
      <p:pic>
        <p:nvPicPr>
          <p:cNvPr id="7" name="Obrázek 6" descr="Obsah obrázku text, žlutá, mapa, snímek obrazovky&#10;&#10;Obsah generovaný pomocí AI může být nesprávný.">
            <a:extLst>
              <a:ext uri="{FF2B5EF4-FFF2-40B4-BE49-F238E27FC236}">
                <a16:creationId xmlns:a16="http://schemas.microsoft.com/office/drawing/2014/main" id="{0C21B1F3-76EA-31FB-BA55-A6FD3D9A2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3220" y="3543299"/>
            <a:ext cx="18743111" cy="985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2970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0DB4B5-0328-1065-EF5F-BB675D35A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8800" b="1" spc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Úvěry k dotacím Oprav dům po babičce (2025)</a:t>
            </a:r>
            <a:br>
              <a:rPr lang="cs-CZ" sz="8800" b="1" spc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cs-CZ" dirty="0"/>
          </a:p>
        </p:txBody>
      </p:sp>
      <p:pic>
        <p:nvPicPr>
          <p:cNvPr id="7" name="Zástupný obsah 6" descr="Obsah obrázku mapa, žlutá, text, jídlo&#10;&#10;Obsah generovaný pomocí AI může být nesprávný.">
            <a:extLst>
              <a:ext uri="{FF2B5EF4-FFF2-40B4-BE49-F238E27FC236}">
                <a16:creationId xmlns:a16="http://schemas.microsoft.com/office/drawing/2014/main" id="{20174AD8-A941-36D3-5B00-F29246CA20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3120" y="3163432"/>
            <a:ext cx="19432516" cy="10279519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29B412D-EAB9-3B4D-9469-6D685282F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E216FF28-5441-64B4-B82D-A5625AFEC98A}"/>
              </a:ext>
            </a:extLst>
          </p:cNvPr>
          <p:cNvSpPr/>
          <p:nvPr/>
        </p:nvSpPr>
        <p:spPr>
          <a:xfrm>
            <a:off x="1125617" y="423255"/>
            <a:ext cx="21576069" cy="2062039"/>
          </a:xfrm>
          <a:prstGeom prst="rect">
            <a:avLst/>
          </a:prstGeom>
          <a:solidFill>
            <a:srgbClr val="40737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600" b="1" spc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Úvěry k dotacím NZÚ 2025</a:t>
            </a:r>
          </a:p>
        </p:txBody>
      </p:sp>
    </p:spTree>
    <p:extLst>
      <p:ext uri="{BB962C8B-B14F-4D97-AF65-F5344CB8AC3E}">
        <p14:creationId xmlns:p14="http://schemas.microsoft.com/office/powerpoint/2010/main" val="37210231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>
            <a:extLst>
              <a:ext uri="{FF2B5EF4-FFF2-40B4-BE49-F238E27FC236}">
                <a16:creationId xmlns:a16="http://schemas.microsoft.com/office/drawing/2014/main" id="{1203A361-F56D-84DB-97AA-C6CB35203420}"/>
              </a:ext>
            </a:extLst>
          </p:cNvPr>
          <p:cNvSpPr/>
          <p:nvPr/>
        </p:nvSpPr>
        <p:spPr>
          <a:xfrm>
            <a:off x="0" y="0"/>
            <a:ext cx="24377650" cy="13716000"/>
          </a:xfrm>
          <a:prstGeom prst="rect">
            <a:avLst/>
          </a:prstGeom>
          <a:solidFill>
            <a:srgbClr val="407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AE5D0C7-0591-824E-992F-973BF08B3A60}"/>
              </a:ext>
            </a:extLst>
          </p:cNvPr>
          <p:cNvSpPr txBox="1"/>
          <p:nvPr/>
        </p:nvSpPr>
        <p:spPr>
          <a:xfrm>
            <a:off x="1848438" y="1611204"/>
            <a:ext cx="18705371" cy="8710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9600" b="1" spc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" charset="0"/>
              </a:rPr>
              <a:t>Stavební spoření </a:t>
            </a:r>
          </a:p>
          <a:p>
            <a:pPr>
              <a:lnSpc>
                <a:spcPct val="150000"/>
              </a:lnSpc>
            </a:pPr>
            <a:r>
              <a:rPr lang="cs-CZ" sz="9600" b="1" spc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" charset="0"/>
              </a:rPr>
              <a:t>je bezpečné a má </a:t>
            </a:r>
          </a:p>
          <a:p>
            <a:pPr>
              <a:lnSpc>
                <a:spcPct val="150000"/>
              </a:lnSpc>
            </a:pPr>
            <a:r>
              <a:rPr lang="cs-CZ" sz="9600" b="1" spc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" charset="0"/>
              </a:rPr>
              <a:t>výhodné zhodnocení</a:t>
            </a:r>
          </a:p>
          <a:p>
            <a:pPr>
              <a:lnSpc>
                <a:spcPct val="150000"/>
              </a:lnSpc>
            </a:pPr>
            <a:endParaRPr lang="en-US" sz="9600" spc="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Montserrat" charset="0"/>
            </a:endParaRPr>
          </a:p>
        </p:txBody>
      </p:sp>
      <p:pic>
        <p:nvPicPr>
          <p:cNvPr id="9" name="Picture 8" descr="A logo with white letters on a black background&#10;&#10;Description automatically generated">
            <a:extLst>
              <a:ext uri="{FF2B5EF4-FFF2-40B4-BE49-F238E27FC236}">
                <a16:creationId xmlns:a16="http://schemas.microsoft.com/office/drawing/2014/main" id="{FA51AE7B-48F9-F4CE-C547-2A3B5E46041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1996" y="10290877"/>
            <a:ext cx="8708280" cy="2905082"/>
          </a:xfrm>
          <a:prstGeom prst="rect">
            <a:avLst/>
          </a:prstGeom>
        </p:spPr>
      </p:pic>
      <p:sp>
        <p:nvSpPr>
          <p:cNvPr id="2" name="Titel 17">
            <a:extLst>
              <a:ext uri="{FF2B5EF4-FFF2-40B4-BE49-F238E27FC236}">
                <a16:creationId xmlns:a16="http://schemas.microsoft.com/office/drawing/2014/main" id="{AC0E9320-28FB-9467-9C66-7911C217047C}"/>
              </a:ext>
            </a:extLst>
          </p:cNvPr>
          <p:cNvSpPr txBox="1">
            <a:spLocks/>
          </p:cNvSpPr>
          <p:nvPr/>
        </p:nvSpPr>
        <p:spPr>
          <a:xfrm>
            <a:off x="1913563" y="9059564"/>
            <a:ext cx="19912706" cy="157162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2000"/>
              </a:lnSpc>
              <a:spcBef>
                <a:spcPct val="0"/>
              </a:spcBef>
              <a:buNone/>
              <a:defRPr sz="50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Martin Vašek, předseda představenstva ČSOB Stavební spořitelny</a:t>
            </a:r>
          </a:p>
          <a:p>
            <a:r>
              <a:rPr lang="cs-CZ" sz="3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r>
              <a:rPr lang="cs-CZ" sz="3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 1. místopředseda Asociace českých stavebních spořitelen</a:t>
            </a:r>
            <a:endParaRPr lang="de-DE" sz="3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4" name="Straight Connector 14">
            <a:extLst>
              <a:ext uri="{FF2B5EF4-FFF2-40B4-BE49-F238E27FC236}">
                <a16:creationId xmlns:a16="http://schemas.microsoft.com/office/drawing/2014/main" id="{CE591E77-312E-8DC9-B4C1-8D2B73E9D6CA}"/>
              </a:ext>
            </a:extLst>
          </p:cNvPr>
          <p:cNvCxnSpPr>
            <a:cxnSpLocks/>
          </p:cNvCxnSpPr>
          <p:nvPr/>
        </p:nvCxnSpPr>
        <p:spPr>
          <a:xfrm>
            <a:off x="22481845" y="6858000"/>
            <a:ext cx="0" cy="5253456"/>
          </a:xfrm>
          <a:prstGeom prst="line">
            <a:avLst/>
          </a:prstGeom>
          <a:ln w="1016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 descr="Obsah obrázku osoba, Lidská tvář, oblečení, muž&#10;&#10;Obsah vygenerovaný umělou inteligencí může být nesprávný.">
            <a:extLst>
              <a:ext uri="{FF2B5EF4-FFF2-40B4-BE49-F238E27FC236}">
                <a16:creationId xmlns:a16="http://schemas.microsoft.com/office/drawing/2014/main" id="{B1587D0C-BB10-E9FE-3BEC-F3EEF988B3B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8713" y="5204387"/>
            <a:ext cx="3783330" cy="511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8727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CF3B3027-9F7F-31B7-19B6-610DD675555D}"/>
              </a:ext>
            </a:extLst>
          </p:cNvPr>
          <p:cNvSpPr/>
          <p:nvPr/>
        </p:nvSpPr>
        <p:spPr>
          <a:xfrm>
            <a:off x="1190236" y="474786"/>
            <a:ext cx="21945600" cy="2062039"/>
          </a:xfrm>
          <a:prstGeom prst="rect">
            <a:avLst/>
          </a:prstGeom>
          <a:solidFill>
            <a:srgbClr val="40737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600" b="1" spc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Porovnání zhodnocení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E87D95FA-6375-C77B-6382-EE0CC36C9489}"/>
              </a:ext>
            </a:extLst>
          </p:cNvPr>
          <p:cNvSpPr txBox="1"/>
          <p:nvPr/>
        </p:nvSpPr>
        <p:spPr>
          <a:xfrm>
            <a:off x="1528000" y="11499213"/>
            <a:ext cx="19316700" cy="1940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3600" b="1" kern="1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Průměrné zhodnocení v roce 2025</a:t>
            </a:r>
            <a:r>
              <a:rPr lang="cs-CZ" sz="3600" kern="1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(po odečtení poplatků a daní):</a:t>
            </a:r>
            <a:r>
              <a:rPr lang="cs-CZ" sz="3600" b="1" kern="1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</a:t>
            </a:r>
            <a:r>
              <a:rPr lang="cs-CZ" sz="3600" kern="1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stavební spoření – 3,78 % </a:t>
            </a:r>
            <a:endParaRPr lang="cs-CZ" sz="3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3600" kern="1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                                                            spořící účty </a:t>
            </a:r>
            <a:r>
              <a:rPr lang="cs-CZ" sz="3600" kern="1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–</a:t>
            </a:r>
            <a:r>
              <a:rPr lang="cs-CZ" sz="3600" kern="1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2,08 % </a:t>
            </a:r>
            <a:br>
              <a:rPr lang="cs-CZ" sz="3600" kern="1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cs-CZ" sz="3600" kern="1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                                                            termínované vklad</a:t>
            </a:r>
            <a:r>
              <a:rPr lang="cs-CZ" sz="3600" kern="1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y – 2,</a:t>
            </a:r>
            <a:r>
              <a:rPr lang="cs-CZ" sz="3600" kern="1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50 %</a:t>
            </a:r>
            <a:endParaRPr lang="cs-CZ" sz="360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" name="Obrázek 3" descr="Obsah obrázku Vykreslený graf, snímek obrazovky, řada/pruh, diagram&#10;&#10;Obsah generovaný pomocí AI může být nesprávný.">
            <a:extLst>
              <a:ext uri="{FF2B5EF4-FFF2-40B4-BE49-F238E27FC236}">
                <a16:creationId xmlns:a16="http://schemas.microsoft.com/office/drawing/2014/main" id="{5FE97B7C-3AC1-77A4-DDE4-3D9D293663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7420" y="2861022"/>
            <a:ext cx="19316700" cy="7993956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80122968-DBC4-A46B-0D93-2F98B0DC466F}"/>
              </a:ext>
            </a:extLst>
          </p:cNvPr>
          <p:cNvSpPr txBox="1"/>
          <p:nvPr/>
        </p:nvSpPr>
        <p:spPr>
          <a:xfrm>
            <a:off x="20844700" y="12522145"/>
            <a:ext cx="2757565" cy="652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36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Zdroj: AČSS</a:t>
            </a:r>
          </a:p>
        </p:txBody>
      </p:sp>
    </p:spTree>
    <p:extLst>
      <p:ext uri="{BB962C8B-B14F-4D97-AF65-F5344CB8AC3E}">
        <p14:creationId xmlns:p14="http://schemas.microsoft.com/office/powerpoint/2010/main" val="1540953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7B42D8-F327-B506-B2C2-2D13BA1447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1E46BFE-7AA8-4870-E127-C1F38BE8F400}"/>
              </a:ext>
            </a:extLst>
          </p:cNvPr>
          <p:cNvSpPr/>
          <p:nvPr/>
        </p:nvSpPr>
        <p:spPr>
          <a:xfrm>
            <a:off x="0" y="0"/>
            <a:ext cx="24377650" cy="13716000"/>
          </a:xfrm>
          <a:prstGeom prst="rect">
            <a:avLst/>
          </a:prstGeom>
          <a:solidFill>
            <a:srgbClr val="407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endParaRPr lang="cs-CZ" sz="3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endParaRPr lang="cs-CZ" sz="3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endParaRPr lang="cs-CZ" sz="3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endParaRPr lang="cs-CZ" sz="3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endParaRPr lang="cs-CZ" sz="3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endParaRPr lang="cs-CZ" sz="3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endParaRPr lang="cs-CZ" sz="3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endParaRPr lang="cs-CZ" sz="3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endParaRPr lang="cs-CZ" sz="3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endParaRPr lang="cs-CZ" sz="3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endParaRPr lang="cs-CZ" sz="3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endParaRPr lang="cs-CZ" sz="3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F2478BA-0B21-6BCC-908D-93B6A75FFC4A}"/>
              </a:ext>
            </a:extLst>
          </p:cNvPr>
          <p:cNvSpPr txBox="1"/>
          <p:nvPr/>
        </p:nvSpPr>
        <p:spPr>
          <a:xfrm>
            <a:off x="1780954" y="2446969"/>
            <a:ext cx="18705371" cy="4278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9600" b="1" spc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" charset="0"/>
              </a:rPr>
              <a:t>Vývoj sektoru stavebních spořitelen v roce 2025</a:t>
            </a:r>
            <a:r>
              <a:rPr lang="cs-CZ" sz="9600" spc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" charset="0"/>
              </a:rPr>
              <a:t> </a:t>
            </a:r>
            <a:endParaRPr lang="en-US" sz="9600" spc="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Montserrat" charset="0"/>
            </a:endParaRPr>
          </a:p>
        </p:txBody>
      </p:sp>
      <p:pic>
        <p:nvPicPr>
          <p:cNvPr id="9" name="Picture 8" descr="A logo with white letters on a black background&#10;&#10;Description automatically generated">
            <a:extLst>
              <a:ext uri="{FF2B5EF4-FFF2-40B4-BE49-F238E27FC236}">
                <a16:creationId xmlns:a16="http://schemas.microsoft.com/office/drawing/2014/main" id="{A2EE4090-B514-72EC-1609-4914A50920F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1996" y="10290877"/>
            <a:ext cx="8708280" cy="2905082"/>
          </a:xfrm>
          <a:prstGeom prst="rect">
            <a:avLst/>
          </a:prstGeom>
        </p:spPr>
      </p:pic>
      <p:sp>
        <p:nvSpPr>
          <p:cNvPr id="2" name="Titel 17">
            <a:extLst>
              <a:ext uri="{FF2B5EF4-FFF2-40B4-BE49-F238E27FC236}">
                <a16:creationId xmlns:a16="http://schemas.microsoft.com/office/drawing/2014/main" id="{19A40D01-87F8-CCBE-F735-616AAAACFA77}"/>
              </a:ext>
            </a:extLst>
          </p:cNvPr>
          <p:cNvSpPr txBox="1">
            <a:spLocks/>
          </p:cNvSpPr>
          <p:nvPr/>
        </p:nvSpPr>
        <p:spPr>
          <a:xfrm>
            <a:off x="1899889" y="8305351"/>
            <a:ext cx="13885543" cy="157162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2000"/>
              </a:lnSpc>
              <a:spcBef>
                <a:spcPct val="0"/>
              </a:spcBef>
              <a:buNone/>
              <a:defRPr sz="50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3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3" name="Straight Connector 14">
            <a:extLst>
              <a:ext uri="{FF2B5EF4-FFF2-40B4-BE49-F238E27FC236}">
                <a16:creationId xmlns:a16="http://schemas.microsoft.com/office/drawing/2014/main" id="{037FD8A4-8B74-F241-59B2-56517657A911}"/>
              </a:ext>
            </a:extLst>
          </p:cNvPr>
          <p:cNvCxnSpPr>
            <a:cxnSpLocks/>
          </p:cNvCxnSpPr>
          <p:nvPr/>
        </p:nvCxnSpPr>
        <p:spPr>
          <a:xfrm>
            <a:off x="22481845" y="6858000"/>
            <a:ext cx="0" cy="5253456"/>
          </a:xfrm>
          <a:prstGeom prst="line">
            <a:avLst/>
          </a:prstGeom>
          <a:ln w="1016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el 17">
            <a:extLst>
              <a:ext uri="{FF2B5EF4-FFF2-40B4-BE49-F238E27FC236}">
                <a16:creationId xmlns:a16="http://schemas.microsoft.com/office/drawing/2014/main" id="{AFCFE997-575D-0F32-E9CB-1CD90CE4910A}"/>
              </a:ext>
            </a:extLst>
          </p:cNvPr>
          <p:cNvSpPr txBox="1">
            <a:spLocks/>
          </p:cNvSpPr>
          <p:nvPr/>
        </p:nvSpPr>
        <p:spPr>
          <a:xfrm>
            <a:off x="1895804" y="8305351"/>
            <a:ext cx="19916791" cy="157162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2000"/>
              </a:lnSpc>
              <a:spcBef>
                <a:spcPct val="0"/>
              </a:spcBef>
              <a:buNone/>
              <a:defRPr sz="50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3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cs-CZ" sz="3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Libor Vošický, předseda představenstva Stavební spořitelny České spořitelny</a:t>
            </a:r>
          </a:p>
          <a:p>
            <a:r>
              <a:rPr lang="cs-CZ" sz="3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 předseda AČSS.</a:t>
            </a:r>
            <a:endParaRPr lang="en-US" sz="3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" name="Obrázek 5" descr="Obsah obrázku osoba, Lidská tvář, oblečení, muž&#10;&#10;Obsah generovaný pomocí AI může být nesprávný.">
            <a:extLst>
              <a:ext uri="{FF2B5EF4-FFF2-40B4-BE49-F238E27FC236}">
                <a16:creationId xmlns:a16="http://schemas.microsoft.com/office/drawing/2014/main" id="{E47709F4-92F3-BE39-24E1-6EB8D13BEB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81236" y="6533504"/>
            <a:ext cx="3989040" cy="396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0860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52">
            <a:extLst>
              <a:ext uri="{FF2B5EF4-FFF2-40B4-BE49-F238E27FC236}">
                <a16:creationId xmlns:a16="http://schemas.microsoft.com/office/drawing/2014/main" id="{EAD6349E-DA70-824A-9C86-CC43198DC304}"/>
              </a:ext>
            </a:extLst>
          </p:cNvPr>
          <p:cNvSpPr/>
          <p:nvPr/>
        </p:nvSpPr>
        <p:spPr>
          <a:xfrm>
            <a:off x="5587535" y="7659775"/>
            <a:ext cx="6748553" cy="992681"/>
          </a:xfrm>
          <a:custGeom>
            <a:avLst/>
            <a:gdLst>
              <a:gd name="connsiteX0" fmla="*/ 0 w 6667505"/>
              <a:gd name="connsiteY0" fmla="*/ 0 h 1015356"/>
              <a:gd name="connsiteX1" fmla="*/ 589096 w 6667505"/>
              <a:gd name="connsiteY1" fmla="*/ 0 h 1015356"/>
              <a:gd name="connsiteX2" fmla="*/ 1620163 w 6667505"/>
              <a:gd name="connsiteY2" fmla="*/ 0 h 1015356"/>
              <a:gd name="connsiteX3" fmla="*/ 2209259 w 6667505"/>
              <a:gd name="connsiteY3" fmla="*/ 0 h 1015356"/>
              <a:gd name="connsiteX4" fmla="*/ 3422145 w 6667505"/>
              <a:gd name="connsiteY4" fmla="*/ 0 h 1015356"/>
              <a:gd name="connsiteX5" fmla="*/ 4657127 w 6667505"/>
              <a:gd name="connsiteY5" fmla="*/ 0 h 1015356"/>
              <a:gd name="connsiteX6" fmla="*/ 5042308 w 6667505"/>
              <a:gd name="connsiteY6" fmla="*/ 0 h 1015356"/>
              <a:gd name="connsiteX7" fmla="*/ 6277290 w 6667505"/>
              <a:gd name="connsiteY7" fmla="*/ 0 h 1015356"/>
              <a:gd name="connsiteX8" fmla="*/ 6355017 w 6667505"/>
              <a:gd name="connsiteY8" fmla="*/ 40453 h 1015356"/>
              <a:gd name="connsiteX9" fmla="*/ 6645136 w 6667505"/>
              <a:gd name="connsiteY9" fmla="*/ 436887 h 1015356"/>
              <a:gd name="connsiteX10" fmla="*/ 6645136 w 6667505"/>
              <a:gd name="connsiteY10" fmla="*/ 578470 h 1015356"/>
              <a:gd name="connsiteX11" fmla="*/ 6355017 w 6667505"/>
              <a:gd name="connsiteY11" fmla="*/ 974904 h 1015356"/>
              <a:gd name="connsiteX12" fmla="*/ 6277290 w 6667505"/>
              <a:gd name="connsiteY12" fmla="*/ 1015356 h 1015356"/>
              <a:gd name="connsiteX13" fmla="*/ 5042308 w 6667505"/>
              <a:gd name="connsiteY13" fmla="*/ 1015356 h 1015356"/>
              <a:gd name="connsiteX14" fmla="*/ 4657127 w 6667505"/>
              <a:gd name="connsiteY14" fmla="*/ 1015356 h 1015356"/>
              <a:gd name="connsiteX15" fmla="*/ 3422145 w 6667505"/>
              <a:gd name="connsiteY15" fmla="*/ 1015356 h 1015356"/>
              <a:gd name="connsiteX16" fmla="*/ 2209259 w 6667505"/>
              <a:gd name="connsiteY16" fmla="*/ 1015356 h 1015356"/>
              <a:gd name="connsiteX17" fmla="*/ 1620163 w 6667505"/>
              <a:gd name="connsiteY17" fmla="*/ 1015356 h 1015356"/>
              <a:gd name="connsiteX18" fmla="*/ 589096 w 6667505"/>
              <a:gd name="connsiteY18" fmla="*/ 1015356 h 1015356"/>
              <a:gd name="connsiteX19" fmla="*/ 0 w 6667505"/>
              <a:gd name="connsiteY19" fmla="*/ 1015356 h 1015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667505" h="1015356">
                <a:moveTo>
                  <a:pt x="0" y="0"/>
                </a:moveTo>
                <a:lnTo>
                  <a:pt x="589096" y="0"/>
                </a:lnTo>
                <a:lnTo>
                  <a:pt x="1620163" y="0"/>
                </a:lnTo>
                <a:lnTo>
                  <a:pt x="2209259" y="0"/>
                </a:lnTo>
                <a:lnTo>
                  <a:pt x="3422145" y="0"/>
                </a:lnTo>
                <a:lnTo>
                  <a:pt x="4657127" y="0"/>
                </a:lnTo>
                <a:lnTo>
                  <a:pt x="5042308" y="0"/>
                </a:lnTo>
                <a:lnTo>
                  <a:pt x="6277290" y="0"/>
                </a:lnTo>
                <a:cubicBezTo>
                  <a:pt x="6307115" y="0"/>
                  <a:pt x="6336037" y="15170"/>
                  <a:pt x="6355017" y="40453"/>
                </a:cubicBezTo>
                <a:lnTo>
                  <a:pt x="6645136" y="436887"/>
                </a:lnTo>
                <a:cubicBezTo>
                  <a:pt x="6674962" y="478350"/>
                  <a:pt x="6674962" y="537007"/>
                  <a:pt x="6645136" y="578470"/>
                </a:cubicBezTo>
                <a:lnTo>
                  <a:pt x="6355017" y="974904"/>
                </a:lnTo>
                <a:cubicBezTo>
                  <a:pt x="6336037" y="1001198"/>
                  <a:pt x="6308020" y="1015356"/>
                  <a:pt x="6277290" y="1015356"/>
                </a:cubicBezTo>
                <a:lnTo>
                  <a:pt x="5042308" y="1015356"/>
                </a:lnTo>
                <a:lnTo>
                  <a:pt x="4657127" y="1015356"/>
                </a:lnTo>
                <a:lnTo>
                  <a:pt x="3422145" y="1015356"/>
                </a:lnTo>
                <a:lnTo>
                  <a:pt x="2209259" y="1015356"/>
                </a:lnTo>
                <a:lnTo>
                  <a:pt x="1620163" y="1015356"/>
                </a:lnTo>
                <a:lnTo>
                  <a:pt x="589096" y="1015356"/>
                </a:lnTo>
                <a:lnTo>
                  <a:pt x="0" y="1015356"/>
                </a:lnTo>
                <a:close/>
              </a:path>
            </a:pathLst>
          </a:custGeom>
          <a:solidFill>
            <a:srgbClr val="407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07269" rtlCol="0" anchor="ctr">
            <a:noAutofit/>
          </a:bodyPr>
          <a:lstStyle/>
          <a:p>
            <a:endParaRPr lang="cs-CZ" sz="3599" dirty="0">
              <a:solidFill>
                <a:schemeClr val="tx1"/>
              </a:solidFill>
            </a:endParaRPr>
          </a:p>
        </p:txBody>
      </p:sp>
      <p:sp>
        <p:nvSpPr>
          <p:cNvPr id="26" name="Freeform: Shape 52">
            <a:extLst>
              <a:ext uri="{FF2B5EF4-FFF2-40B4-BE49-F238E27FC236}">
                <a16:creationId xmlns:a16="http://schemas.microsoft.com/office/drawing/2014/main" id="{593CEEE3-D9B5-254B-BA2F-ED1C597AE013}"/>
              </a:ext>
            </a:extLst>
          </p:cNvPr>
          <p:cNvSpPr/>
          <p:nvPr/>
        </p:nvSpPr>
        <p:spPr>
          <a:xfrm>
            <a:off x="5587535" y="10490927"/>
            <a:ext cx="6864931" cy="983790"/>
          </a:xfrm>
          <a:custGeom>
            <a:avLst/>
            <a:gdLst>
              <a:gd name="connsiteX0" fmla="*/ 0 w 6667505"/>
              <a:gd name="connsiteY0" fmla="*/ 0 h 1015356"/>
              <a:gd name="connsiteX1" fmla="*/ 589096 w 6667505"/>
              <a:gd name="connsiteY1" fmla="*/ 0 h 1015356"/>
              <a:gd name="connsiteX2" fmla="*/ 1620163 w 6667505"/>
              <a:gd name="connsiteY2" fmla="*/ 0 h 1015356"/>
              <a:gd name="connsiteX3" fmla="*/ 2209259 w 6667505"/>
              <a:gd name="connsiteY3" fmla="*/ 0 h 1015356"/>
              <a:gd name="connsiteX4" fmla="*/ 3422145 w 6667505"/>
              <a:gd name="connsiteY4" fmla="*/ 0 h 1015356"/>
              <a:gd name="connsiteX5" fmla="*/ 4657127 w 6667505"/>
              <a:gd name="connsiteY5" fmla="*/ 0 h 1015356"/>
              <a:gd name="connsiteX6" fmla="*/ 5042308 w 6667505"/>
              <a:gd name="connsiteY6" fmla="*/ 0 h 1015356"/>
              <a:gd name="connsiteX7" fmla="*/ 6277290 w 6667505"/>
              <a:gd name="connsiteY7" fmla="*/ 0 h 1015356"/>
              <a:gd name="connsiteX8" fmla="*/ 6355017 w 6667505"/>
              <a:gd name="connsiteY8" fmla="*/ 40453 h 1015356"/>
              <a:gd name="connsiteX9" fmla="*/ 6645136 w 6667505"/>
              <a:gd name="connsiteY9" fmla="*/ 436887 h 1015356"/>
              <a:gd name="connsiteX10" fmla="*/ 6645136 w 6667505"/>
              <a:gd name="connsiteY10" fmla="*/ 578470 h 1015356"/>
              <a:gd name="connsiteX11" fmla="*/ 6355017 w 6667505"/>
              <a:gd name="connsiteY11" fmla="*/ 974904 h 1015356"/>
              <a:gd name="connsiteX12" fmla="*/ 6277290 w 6667505"/>
              <a:gd name="connsiteY12" fmla="*/ 1015356 h 1015356"/>
              <a:gd name="connsiteX13" fmla="*/ 5042308 w 6667505"/>
              <a:gd name="connsiteY13" fmla="*/ 1015356 h 1015356"/>
              <a:gd name="connsiteX14" fmla="*/ 4657127 w 6667505"/>
              <a:gd name="connsiteY14" fmla="*/ 1015356 h 1015356"/>
              <a:gd name="connsiteX15" fmla="*/ 3422145 w 6667505"/>
              <a:gd name="connsiteY15" fmla="*/ 1015356 h 1015356"/>
              <a:gd name="connsiteX16" fmla="*/ 2209259 w 6667505"/>
              <a:gd name="connsiteY16" fmla="*/ 1015356 h 1015356"/>
              <a:gd name="connsiteX17" fmla="*/ 1620163 w 6667505"/>
              <a:gd name="connsiteY17" fmla="*/ 1015356 h 1015356"/>
              <a:gd name="connsiteX18" fmla="*/ 589096 w 6667505"/>
              <a:gd name="connsiteY18" fmla="*/ 1015356 h 1015356"/>
              <a:gd name="connsiteX19" fmla="*/ 0 w 6667505"/>
              <a:gd name="connsiteY19" fmla="*/ 1015356 h 1015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667505" h="1015356">
                <a:moveTo>
                  <a:pt x="0" y="0"/>
                </a:moveTo>
                <a:lnTo>
                  <a:pt x="589096" y="0"/>
                </a:lnTo>
                <a:lnTo>
                  <a:pt x="1620163" y="0"/>
                </a:lnTo>
                <a:lnTo>
                  <a:pt x="2209259" y="0"/>
                </a:lnTo>
                <a:lnTo>
                  <a:pt x="3422145" y="0"/>
                </a:lnTo>
                <a:lnTo>
                  <a:pt x="4657127" y="0"/>
                </a:lnTo>
                <a:lnTo>
                  <a:pt x="5042308" y="0"/>
                </a:lnTo>
                <a:lnTo>
                  <a:pt x="6277290" y="0"/>
                </a:lnTo>
                <a:cubicBezTo>
                  <a:pt x="6307115" y="0"/>
                  <a:pt x="6336037" y="15170"/>
                  <a:pt x="6355017" y="40453"/>
                </a:cubicBezTo>
                <a:lnTo>
                  <a:pt x="6645136" y="436887"/>
                </a:lnTo>
                <a:cubicBezTo>
                  <a:pt x="6674962" y="478350"/>
                  <a:pt x="6674962" y="537007"/>
                  <a:pt x="6645136" y="578470"/>
                </a:cubicBezTo>
                <a:lnTo>
                  <a:pt x="6355017" y="974904"/>
                </a:lnTo>
                <a:cubicBezTo>
                  <a:pt x="6336037" y="1001198"/>
                  <a:pt x="6308020" y="1015356"/>
                  <a:pt x="6277290" y="1015356"/>
                </a:cubicBezTo>
                <a:lnTo>
                  <a:pt x="5042308" y="1015356"/>
                </a:lnTo>
                <a:lnTo>
                  <a:pt x="4657127" y="1015356"/>
                </a:lnTo>
                <a:lnTo>
                  <a:pt x="3422145" y="1015356"/>
                </a:lnTo>
                <a:lnTo>
                  <a:pt x="2209259" y="1015356"/>
                </a:lnTo>
                <a:lnTo>
                  <a:pt x="1620163" y="1015356"/>
                </a:lnTo>
                <a:lnTo>
                  <a:pt x="589096" y="1015356"/>
                </a:lnTo>
                <a:lnTo>
                  <a:pt x="0" y="1015356"/>
                </a:lnTo>
                <a:close/>
              </a:path>
            </a:pathLst>
          </a:custGeom>
          <a:solidFill>
            <a:srgbClr val="407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07269" rtlCol="0" anchor="ctr">
            <a:noAutofit/>
          </a:bodyPr>
          <a:lstStyle/>
          <a:p>
            <a:endParaRPr lang="cs-CZ" sz="3599" dirty="0">
              <a:solidFill>
                <a:schemeClr val="tx1"/>
              </a:solidFill>
            </a:endParaRPr>
          </a:p>
        </p:txBody>
      </p:sp>
      <p:sp>
        <p:nvSpPr>
          <p:cNvPr id="30" name="Freeform: Shape 52">
            <a:extLst>
              <a:ext uri="{FF2B5EF4-FFF2-40B4-BE49-F238E27FC236}">
                <a16:creationId xmlns:a16="http://schemas.microsoft.com/office/drawing/2014/main" id="{59EB3FCF-E171-6B41-8F0B-1F3C42260B59}"/>
              </a:ext>
            </a:extLst>
          </p:cNvPr>
          <p:cNvSpPr/>
          <p:nvPr/>
        </p:nvSpPr>
        <p:spPr>
          <a:xfrm>
            <a:off x="5587534" y="4870016"/>
            <a:ext cx="6641627" cy="1060274"/>
          </a:xfrm>
          <a:custGeom>
            <a:avLst/>
            <a:gdLst>
              <a:gd name="connsiteX0" fmla="*/ 0 w 6667505"/>
              <a:gd name="connsiteY0" fmla="*/ 0 h 1015356"/>
              <a:gd name="connsiteX1" fmla="*/ 589096 w 6667505"/>
              <a:gd name="connsiteY1" fmla="*/ 0 h 1015356"/>
              <a:gd name="connsiteX2" fmla="*/ 1620163 w 6667505"/>
              <a:gd name="connsiteY2" fmla="*/ 0 h 1015356"/>
              <a:gd name="connsiteX3" fmla="*/ 2209259 w 6667505"/>
              <a:gd name="connsiteY3" fmla="*/ 0 h 1015356"/>
              <a:gd name="connsiteX4" fmla="*/ 3422145 w 6667505"/>
              <a:gd name="connsiteY4" fmla="*/ 0 h 1015356"/>
              <a:gd name="connsiteX5" fmla="*/ 4657127 w 6667505"/>
              <a:gd name="connsiteY5" fmla="*/ 0 h 1015356"/>
              <a:gd name="connsiteX6" fmla="*/ 5042308 w 6667505"/>
              <a:gd name="connsiteY6" fmla="*/ 0 h 1015356"/>
              <a:gd name="connsiteX7" fmla="*/ 6277290 w 6667505"/>
              <a:gd name="connsiteY7" fmla="*/ 0 h 1015356"/>
              <a:gd name="connsiteX8" fmla="*/ 6355017 w 6667505"/>
              <a:gd name="connsiteY8" fmla="*/ 40453 h 1015356"/>
              <a:gd name="connsiteX9" fmla="*/ 6645136 w 6667505"/>
              <a:gd name="connsiteY9" fmla="*/ 436887 h 1015356"/>
              <a:gd name="connsiteX10" fmla="*/ 6645136 w 6667505"/>
              <a:gd name="connsiteY10" fmla="*/ 578470 h 1015356"/>
              <a:gd name="connsiteX11" fmla="*/ 6355017 w 6667505"/>
              <a:gd name="connsiteY11" fmla="*/ 974904 h 1015356"/>
              <a:gd name="connsiteX12" fmla="*/ 6277290 w 6667505"/>
              <a:gd name="connsiteY12" fmla="*/ 1015356 h 1015356"/>
              <a:gd name="connsiteX13" fmla="*/ 5042308 w 6667505"/>
              <a:gd name="connsiteY13" fmla="*/ 1015356 h 1015356"/>
              <a:gd name="connsiteX14" fmla="*/ 4657127 w 6667505"/>
              <a:gd name="connsiteY14" fmla="*/ 1015356 h 1015356"/>
              <a:gd name="connsiteX15" fmla="*/ 3422145 w 6667505"/>
              <a:gd name="connsiteY15" fmla="*/ 1015356 h 1015356"/>
              <a:gd name="connsiteX16" fmla="*/ 2209259 w 6667505"/>
              <a:gd name="connsiteY16" fmla="*/ 1015356 h 1015356"/>
              <a:gd name="connsiteX17" fmla="*/ 1620163 w 6667505"/>
              <a:gd name="connsiteY17" fmla="*/ 1015356 h 1015356"/>
              <a:gd name="connsiteX18" fmla="*/ 589096 w 6667505"/>
              <a:gd name="connsiteY18" fmla="*/ 1015356 h 1015356"/>
              <a:gd name="connsiteX19" fmla="*/ 0 w 6667505"/>
              <a:gd name="connsiteY19" fmla="*/ 1015356 h 1015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667505" h="1015356">
                <a:moveTo>
                  <a:pt x="0" y="0"/>
                </a:moveTo>
                <a:lnTo>
                  <a:pt x="589096" y="0"/>
                </a:lnTo>
                <a:lnTo>
                  <a:pt x="1620163" y="0"/>
                </a:lnTo>
                <a:lnTo>
                  <a:pt x="2209259" y="0"/>
                </a:lnTo>
                <a:lnTo>
                  <a:pt x="3422145" y="0"/>
                </a:lnTo>
                <a:lnTo>
                  <a:pt x="4657127" y="0"/>
                </a:lnTo>
                <a:lnTo>
                  <a:pt x="5042308" y="0"/>
                </a:lnTo>
                <a:lnTo>
                  <a:pt x="6277290" y="0"/>
                </a:lnTo>
                <a:cubicBezTo>
                  <a:pt x="6307115" y="0"/>
                  <a:pt x="6336037" y="15170"/>
                  <a:pt x="6355017" y="40453"/>
                </a:cubicBezTo>
                <a:lnTo>
                  <a:pt x="6645136" y="436887"/>
                </a:lnTo>
                <a:cubicBezTo>
                  <a:pt x="6674962" y="478350"/>
                  <a:pt x="6674962" y="537007"/>
                  <a:pt x="6645136" y="578470"/>
                </a:cubicBezTo>
                <a:lnTo>
                  <a:pt x="6355017" y="974904"/>
                </a:lnTo>
                <a:cubicBezTo>
                  <a:pt x="6336037" y="1001198"/>
                  <a:pt x="6308020" y="1015356"/>
                  <a:pt x="6277290" y="1015356"/>
                </a:cubicBezTo>
                <a:lnTo>
                  <a:pt x="5042308" y="1015356"/>
                </a:lnTo>
                <a:lnTo>
                  <a:pt x="4657127" y="1015356"/>
                </a:lnTo>
                <a:lnTo>
                  <a:pt x="3422145" y="1015356"/>
                </a:lnTo>
                <a:lnTo>
                  <a:pt x="2209259" y="1015356"/>
                </a:lnTo>
                <a:lnTo>
                  <a:pt x="1620163" y="1015356"/>
                </a:lnTo>
                <a:lnTo>
                  <a:pt x="589096" y="1015356"/>
                </a:lnTo>
                <a:lnTo>
                  <a:pt x="0" y="1015356"/>
                </a:lnTo>
                <a:close/>
              </a:path>
            </a:pathLst>
          </a:custGeom>
          <a:solidFill>
            <a:srgbClr val="407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07269" rtlCol="0" anchor="ctr">
            <a:noAutofit/>
          </a:bodyPr>
          <a:lstStyle/>
          <a:p>
            <a:r>
              <a:rPr lang="cs-CZ" sz="5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3,5 %</a:t>
            </a:r>
          </a:p>
        </p:txBody>
      </p:sp>
      <p:sp>
        <p:nvSpPr>
          <p:cNvPr id="32" name="Ovál 31">
            <a:extLst>
              <a:ext uri="{FF2B5EF4-FFF2-40B4-BE49-F238E27FC236}">
                <a16:creationId xmlns:a16="http://schemas.microsoft.com/office/drawing/2014/main" id="{8FBA7F58-DCD0-9E4E-AE6F-6EE03472D50E}"/>
              </a:ext>
            </a:extLst>
          </p:cNvPr>
          <p:cNvSpPr/>
          <p:nvPr/>
        </p:nvSpPr>
        <p:spPr>
          <a:xfrm>
            <a:off x="7510305" y="4608817"/>
            <a:ext cx="3679462" cy="157275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5599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Ovál 33">
            <a:extLst>
              <a:ext uri="{FF2B5EF4-FFF2-40B4-BE49-F238E27FC236}">
                <a16:creationId xmlns:a16="http://schemas.microsoft.com/office/drawing/2014/main" id="{57400C7F-488D-4345-9959-9F0B65E7C74D}"/>
              </a:ext>
            </a:extLst>
          </p:cNvPr>
          <p:cNvSpPr/>
          <p:nvPr/>
        </p:nvSpPr>
        <p:spPr>
          <a:xfrm>
            <a:off x="7232737" y="7379662"/>
            <a:ext cx="4781237" cy="157275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559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2,099 %</a:t>
            </a:r>
          </a:p>
        </p:txBody>
      </p:sp>
      <p:sp>
        <p:nvSpPr>
          <p:cNvPr id="35" name="Ovál 34">
            <a:extLst>
              <a:ext uri="{FF2B5EF4-FFF2-40B4-BE49-F238E27FC236}">
                <a16:creationId xmlns:a16="http://schemas.microsoft.com/office/drawing/2014/main" id="{3A258E45-4168-1149-9927-09B22E155C64}"/>
              </a:ext>
            </a:extLst>
          </p:cNvPr>
          <p:cNvSpPr/>
          <p:nvPr/>
        </p:nvSpPr>
        <p:spPr>
          <a:xfrm>
            <a:off x="13219465" y="7342830"/>
            <a:ext cx="5112078" cy="162657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5599" b="1" dirty="0">
                <a:solidFill>
                  <a:srgbClr val="4073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1,5 – 3 %</a:t>
            </a:r>
            <a:r>
              <a:rPr lang="cs-CZ" sz="2800" b="1" baseline="100000" dirty="0">
                <a:solidFill>
                  <a:srgbClr val="4073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***</a:t>
            </a:r>
            <a:endParaRPr lang="cs-CZ" sz="5599" b="1" baseline="100000" dirty="0">
              <a:solidFill>
                <a:srgbClr val="4073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Ovál 35">
            <a:extLst>
              <a:ext uri="{FF2B5EF4-FFF2-40B4-BE49-F238E27FC236}">
                <a16:creationId xmlns:a16="http://schemas.microsoft.com/office/drawing/2014/main" id="{2A657ED5-5A58-5D44-A1E6-CE7BBE9D311F}"/>
              </a:ext>
            </a:extLst>
          </p:cNvPr>
          <p:cNvSpPr/>
          <p:nvPr/>
        </p:nvSpPr>
        <p:spPr>
          <a:xfrm>
            <a:off x="7308138" y="10243151"/>
            <a:ext cx="4083797" cy="157275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559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2,475 %</a:t>
            </a:r>
          </a:p>
        </p:txBody>
      </p:sp>
      <p:sp>
        <p:nvSpPr>
          <p:cNvPr id="37" name="Ovál 36">
            <a:extLst>
              <a:ext uri="{FF2B5EF4-FFF2-40B4-BE49-F238E27FC236}">
                <a16:creationId xmlns:a16="http://schemas.microsoft.com/office/drawing/2014/main" id="{DBE181FC-A7DE-1640-9C65-23A088F25432}"/>
              </a:ext>
            </a:extLst>
          </p:cNvPr>
          <p:cNvSpPr/>
          <p:nvPr/>
        </p:nvSpPr>
        <p:spPr>
          <a:xfrm>
            <a:off x="13219465" y="10169537"/>
            <a:ext cx="5112078" cy="162657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5599" b="1" dirty="0">
                <a:solidFill>
                  <a:srgbClr val="4073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1,5 – 3 %</a:t>
            </a:r>
            <a:r>
              <a:rPr lang="cs-CZ" sz="2800" b="1" baseline="100000" dirty="0">
                <a:solidFill>
                  <a:srgbClr val="4073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***</a:t>
            </a:r>
            <a:endParaRPr lang="cs-CZ" sz="5599" b="1" baseline="100000" dirty="0">
              <a:solidFill>
                <a:srgbClr val="4073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Obdélník: se zakulacenými rohy 16">
            <a:extLst>
              <a:ext uri="{FF2B5EF4-FFF2-40B4-BE49-F238E27FC236}">
                <a16:creationId xmlns:a16="http://schemas.microsoft.com/office/drawing/2014/main" id="{FAF69FBD-181F-B346-AAB6-7C611E0A27E6}"/>
              </a:ext>
            </a:extLst>
          </p:cNvPr>
          <p:cNvSpPr/>
          <p:nvPr/>
        </p:nvSpPr>
        <p:spPr>
          <a:xfrm>
            <a:off x="6810872" y="2989428"/>
            <a:ext cx="3702925" cy="1194443"/>
          </a:xfrm>
          <a:prstGeom prst="roundRect">
            <a:avLst/>
          </a:prstGeom>
          <a:solidFill>
            <a:srgbClr val="40737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cs-CZ" sz="399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12/2025</a:t>
            </a:r>
            <a:r>
              <a:rPr lang="cs-CZ" sz="4000" b="1" spc="600" baseline="100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cs-CZ" sz="4000" b="1" spc="600" baseline="30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*</a:t>
            </a:r>
            <a:endParaRPr lang="cs-CZ" sz="3999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Obdélník: se zakulacenými rohy 16">
            <a:extLst>
              <a:ext uri="{FF2B5EF4-FFF2-40B4-BE49-F238E27FC236}">
                <a16:creationId xmlns:a16="http://schemas.microsoft.com/office/drawing/2014/main" id="{D1DD53D7-D939-234F-B464-1F5A613B2FAC}"/>
              </a:ext>
            </a:extLst>
          </p:cNvPr>
          <p:cNvSpPr/>
          <p:nvPr/>
        </p:nvSpPr>
        <p:spPr>
          <a:xfrm>
            <a:off x="13452501" y="2989428"/>
            <a:ext cx="3702925" cy="1194443"/>
          </a:xfrm>
          <a:prstGeom prst="roundRect">
            <a:avLst/>
          </a:prstGeom>
          <a:solidFill>
            <a:srgbClr val="40737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cs-CZ" sz="399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12/2026</a:t>
            </a:r>
            <a:r>
              <a:rPr lang="cs-CZ" sz="4000" b="1" spc="600" baseline="100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cs-CZ" sz="4000" b="1" spc="600" baseline="30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*</a:t>
            </a:r>
            <a:endParaRPr lang="cs-CZ" sz="3999" b="1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ovéPole 40">
            <a:extLst>
              <a:ext uri="{FF2B5EF4-FFF2-40B4-BE49-F238E27FC236}">
                <a16:creationId xmlns:a16="http://schemas.microsoft.com/office/drawing/2014/main" id="{A17CC97A-30C6-054E-BFAF-A1ABBF7FE437}"/>
              </a:ext>
            </a:extLst>
          </p:cNvPr>
          <p:cNvSpPr txBox="1"/>
          <p:nvPr/>
        </p:nvSpPr>
        <p:spPr>
          <a:xfrm>
            <a:off x="17954947" y="6268738"/>
            <a:ext cx="5180888" cy="1661545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/>
          <a:p>
            <a:pPr algn="ctr">
              <a:spcAft>
                <a:spcPts val="3599"/>
              </a:spcAft>
            </a:pPr>
            <a:r>
              <a:rPr lang="cs-CZ" sz="10797" b="1" dirty="0">
                <a:solidFill>
                  <a:srgbClr val="D72356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sz="8000" b="1" dirty="0">
                <a:solidFill>
                  <a:srgbClr val="D72356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~</a:t>
            </a:r>
            <a:r>
              <a:rPr lang="cs-CZ" sz="8000" b="1" dirty="0">
                <a:solidFill>
                  <a:srgbClr val="D72356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3,5 - 4 %</a:t>
            </a:r>
          </a:p>
        </p:txBody>
      </p:sp>
      <p:sp>
        <p:nvSpPr>
          <p:cNvPr id="42" name="TextovéPole 41">
            <a:extLst>
              <a:ext uri="{FF2B5EF4-FFF2-40B4-BE49-F238E27FC236}">
                <a16:creationId xmlns:a16="http://schemas.microsoft.com/office/drawing/2014/main" id="{83DD4872-CFED-5E43-82D5-2346407974D3}"/>
              </a:ext>
            </a:extLst>
          </p:cNvPr>
          <p:cNvSpPr txBox="1"/>
          <p:nvPr/>
        </p:nvSpPr>
        <p:spPr>
          <a:xfrm>
            <a:off x="18331544" y="9762434"/>
            <a:ext cx="4829176" cy="984565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/>
          <a:p>
            <a:pPr algn="ctr">
              <a:spcAft>
                <a:spcPts val="3599"/>
              </a:spcAft>
            </a:pPr>
            <a:r>
              <a:rPr lang="cs-CZ" sz="6398" b="1" dirty="0">
                <a:solidFill>
                  <a:srgbClr val="407374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je vítěz…</a:t>
            </a:r>
          </a:p>
        </p:txBody>
      </p:sp>
      <p:sp>
        <p:nvSpPr>
          <p:cNvPr id="44" name="Ovál 43">
            <a:extLst>
              <a:ext uri="{FF2B5EF4-FFF2-40B4-BE49-F238E27FC236}">
                <a16:creationId xmlns:a16="http://schemas.microsoft.com/office/drawing/2014/main" id="{079D64EB-AC86-3544-AC92-CCDF1A9FA5F9}"/>
              </a:ext>
            </a:extLst>
          </p:cNvPr>
          <p:cNvSpPr/>
          <p:nvPr/>
        </p:nvSpPr>
        <p:spPr>
          <a:xfrm>
            <a:off x="2782505" y="3554560"/>
            <a:ext cx="2698103" cy="2698103"/>
          </a:xfrm>
          <a:prstGeom prst="ellipse">
            <a:avLst/>
          </a:prstGeom>
          <a:solidFill>
            <a:srgbClr val="40737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cs-CZ" sz="559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ČNB</a:t>
            </a:r>
          </a:p>
        </p:txBody>
      </p:sp>
      <p:sp>
        <p:nvSpPr>
          <p:cNvPr id="45" name="Ovál 44">
            <a:extLst>
              <a:ext uri="{FF2B5EF4-FFF2-40B4-BE49-F238E27FC236}">
                <a16:creationId xmlns:a16="http://schemas.microsoft.com/office/drawing/2014/main" id="{59BBD6B9-7857-EE44-950C-3E55300BC99D}"/>
              </a:ext>
            </a:extLst>
          </p:cNvPr>
          <p:cNvSpPr/>
          <p:nvPr/>
        </p:nvSpPr>
        <p:spPr>
          <a:xfrm>
            <a:off x="2782505" y="6382373"/>
            <a:ext cx="2698103" cy="2698103"/>
          </a:xfrm>
          <a:prstGeom prst="ellipse">
            <a:avLst/>
          </a:prstGeom>
          <a:solidFill>
            <a:srgbClr val="40737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cs-CZ" sz="399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Spořicí</a:t>
            </a:r>
          </a:p>
          <a:p>
            <a:pPr algn="ctr"/>
            <a:r>
              <a:rPr lang="cs-CZ" sz="399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účty</a:t>
            </a:r>
          </a:p>
        </p:txBody>
      </p:sp>
      <p:sp>
        <p:nvSpPr>
          <p:cNvPr id="46" name="Ovál 45">
            <a:extLst>
              <a:ext uri="{FF2B5EF4-FFF2-40B4-BE49-F238E27FC236}">
                <a16:creationId xmlns:a16="http://schemas.microsoft.com/office/drawing/2014/main" id="{38D22D1B-1B83-C542-9ED1-6C3F8787DB01}"/>
              </a:ext>
            </a:extLst>
          </p:cNvPr>
          <p:cNvSpPr/>
          <p:nvPr/>
        </p:nvSpPr>
        <p:spPr>
          <a:xfrm>
            <a:off x="2782505" y="9262483"/>
            <a:ext cx="2698103" cy="2698103"/>
          </a:xfrm>
          <a:prstGeom prst="ellipse">
            <a:avLst/>
          </a:prstGeom>
          <a:solidFill>
            <a:srgbClr val="40737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cs-CZ" sz="3199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319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Termínovaný</a:t>
            </a:r>
          </a:p>
          <a:p>
            <a:pPr algn="ctr"/>
            <a:r>
              <a:rPr lang="cs-CZ" sz="319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vklad</a:t>
            </a:r>
          </a:p>
          <a:p>
            <a:pPr algn="ctr"/>
            <a:r>
              <a:rPr lang="cs-CZ" sz="319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6M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8BFE13B2-60CD-704B-A446-085D48355819}"/>
              </a:ext>
            </a:extLst>
          </p:cNvPr>
          <p:cNvSpPr/>
          <p:nvPr/>
        </p:nvSpPr>
        <p:spPr>
          <a:xfrm>
            <a:off x="18331543" y="3892769"/>
            <a:ext cx="4829176" cy="953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5599" b="1" dirty="0">
                <a:solidFill>
                  <a:srgbClr val="4073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Stavebko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EA330644-8B96-E09A-45A1-33EA2B274756}"/>
              </a:ext>
            </a:extLst>
          </p:cNvPr>
          <p:cNvSpPr txBox="1"/>
          <p:nvPr/>
        </p:nvSpPr>
        <p:spPr>
          <a:xfrm>
            <a:off x="2932993" y="12578080"/>
            <a:ext cx="10519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3C5A59"/>
                </a:solidFill>
              </a:rPr>
              <a:t>* Vše úrokové sazby p.a., zdroje: ** makroekonomický tým ČSOB Stavební spořitelny.</a:t>
            </a:r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B7FBDC06-5351-A5B7-19A9-B2370E4282BE}"/>
              </a:ext>
            </a:extLst>
          </p:cNvPr>
          <p:cNvSpPr/>
          <p:nvPr/>
        </p:nvSpPr>
        <p:spPr>
          <a:xfrm>
            <a:off x="12245788" y="4668239"/>
            <a:ext cx="6552552" cy="162657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5599" b="1" dirty="0">
                <a:solidFill>
                  <a:srgbClr val="4073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3,25 – 3,5 %</a:t>
            </a:r>
            <a:r>
              <a:rPr lang="cs-CZ" sz="2800" b="1" baseline="100000" dirty="0">
                <a:solidFill>
                  <a:srgbClr val="4073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***</a:t>
            </a:r>
            <a:endParaRPr lang="cs-CZ" sz="5599" b="1" baseline="100000" dirty="0">
              <a:solidFill>
                <a:srgbClr val="4073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E657DE40-5A92-E106-552F-30EF6586EA0B}"/>
              </a:ext>
            </a:extLst>
          </p:cNvPr>
          <p:cNvSpPr/>
          <p:nvPr/>
        </p:nvSpPr>
        <p:spPr>
          <a:xfrm>
            <a:off x="1190236" y="412700"/>
            <a:ext cx="21945600" cy="2124126"/>
          </a:xfrm>
          <a:prstGeom prst="rect">
            <a:avLst/>
          </a:prstGeom>
          <a:solidFill>
            <a:srgbClr val="40737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600" b="1" spc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Prognóza vývoje úrokových sazeb</a:t>
            </a:r>
          </a:p>
        </p:txBody>
      </p:sp>
    </p:spTree>
    <p:extLst>
      <p:ext uri="{BB962C8B-B14F-4D97-AF65-F5344CB8AC3E}">
        <p14:creationId xmlns:p14="http://schemas.microsoft.com/office/powerpoint/2010/main" val="187988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véPole 14">
            <a:extLst>
              <a:ext uri="{FF2B5EF4-FFF2-40B4-BE49-F238E27FC236}">
                <a16:creationId xmlns:a16="http://schemas.microsoft.com/office/drawing/2014/main" id="{CC70F1EB-3CCD-402B-2677-F6BDB3069030}"/>
              </a:ext>
            </a:extLst>
          </p:cNvPr>
          <p:cNvSpPr txBox="1"/>
          <p:nvPr/>
        </p:nvSpPr>
        <p:spPr>
          <a:xfrm>
            <a:off x="2494204" y="12776828"/>
            <a:ext cx="18296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 Členové AČSS (Asociace českých stavebních spořitelen): ČSOB Stavební spořitelna, Stavební spořitelna České spořitelny, Modrá pyramida stavební spořitelna a Raiffeisen stavební spořitelna            </a:t>
            </a:r>
          </a:p>
          <a:p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 Data k 31. 12. 2025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2C418E75-69EA-0E21-A11C-80485825C19D}"/>
              </a:ext>
            </a:extLst>
          </p:cNvPr>
          <p:cNvSpPr/>
          <p:nvPr/>
        </p:nvSpPr>
        <p:spPr>
          <a:xfrm>
            <a:off x="1190236" y="474786"/>
            <a:ext cx="21945600" cy="2062039"/>
          </a:xfrm>
          <a:prstGeom prst="rect">
            <a:avLst/>
          </a:prstGeom>
          <a:solidFill>
            <a:srgbClr val="40737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600" b="1" spc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Stavební spoření – spoření</a:t>
            </a:r>
            <a:endParaRPr lang="cs-CZ" sz="9600" b="1" spc="600" dirty="0">
              <a:solidFill>
                <a:srgbClr val="D7235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6" name="Obrázek 5" descr="Obsah obrázku text, snímek obrazovky, žlutá&#10;&#10;Obsah generovaný pomocí AI může být nesprávný.">
            <a:extLst>
              <a:ext uri="{FF2B5EF4-FFF2-40B4-BE49-F238E27FC236}">
                <a16:creationId xmlns:a16="http://schemas.microsoft.com/office/drawing/2014/main" id="{12262F4F-D51D-1D62-B560-229963F7C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4520" y="2917993"/>
            <a:ext cx="20048220" cy="9560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8308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ovéPole 16">
            <a:extLst>
              <a:ext uri="{FF2B5EF4-FFF2-40B4-BE49-F238E27FC236}">
                <a16:creationId xmlns:a16="http://schemas.microsoft.com/office/drawing/2014/main" id="{0ECD0753-71EF-A698-C2C7-8D30D0E3C9EB}"/>
              </a:ext>
            </a:extLst>
          </p:cNvPr>
          <p:cNvSpPr txBox="1"/>
          <p:nvPr/>
        </p:nvSpPr>
        <p:spPr>
          <a:xfrm>
            <a:off x="2494204" y="13087381"/>
            <a:ext cx="18296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 Členové AČSS (Asociace českých stavebních spořitelen): ČSOB Stavební spořitelna, Stavební spořitelna České spořitelny, Modrá pyramida stavební spořitelna a Raiffeisen stavební spořitelna</a:t>
            </a:r>
          </a:p>
          <a:p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 Data k 31. 12. 2025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7FD9AEB6-D53C-CC52-311B-16CEF4C65BBD}"/>
              </a:ext>
            </a:extLst>
          </p:cNvPr>
          <p:cNvSpPr/>
          <p:nvPr/>
        </p:nvSpPr>
        <p:spPr>
          <a:xfrm>
            <a:off x="1190236" y="474786"/>
            <a:ext cx="21945600" cy="2062039"/>
          </a:xfrm>
          <a:prstGeom prst="rect">
            <a:avLst/>
          </a:prstGeom>
          <a:solidFill>
            <a:srgbClr val="40737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600" b="1" spc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Stavební spoření – úvěry</a:t>
            </a:r>
            <a:endParaRPr lang="cs-CZ" sz="9600" b="1" spc="600" dirty="0">
              <a:solidFill>
                <a:srgbClr val="D7235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4" name="Obrázek 3" descr="Obsah obrázku text, snímek obrazovky, žlutá, mapa&#10;&#10;Obsah generovaný pomocí AI může být nesprávný.">
            <a:extLst>
              <a:ext uri="{FF2B5EF4-FFF2-40B4-BE49-F238E27FC236}">
                <a16:creationId xmlns:a16="http://schemas.microsoft.com/office/drawing/2014/main" id="{F177E4A0-73C1-884A-D14A-EE43C60E55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147" y="3038822"/>
            <a:ext cx="21357122" cy="987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267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F79A4288-DDFB-CB9E-A6BC-71C483D5B4D9}"/>
              </a:ext>
            </a:extLst>
          </p:cNvPr>
          <p:cNvSpPr txBox="1"/>
          <p:nvPr/>
        </p:nvSpPr>
        <p:spPr>
          <a:xfrm>
            <a:off x="1668780" y="3163515"/>
            <a:ext cx="18973800" cy="105875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44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Úvěry:</a:t>
            </a:r>
            <a:br>
              <a:rPr lang="cs-CZ" sz="44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endParaRPr lang="cs-CZ" sz="440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44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Meziroční výrazný nárůst v objemu a počtu poskytnutých úvěrů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44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Velmi silně rostoucí poptávka po nezajištěných úvěrech na rekonstrukce bytů a domů, energetické úspory a zhodnocování bydlení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44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Rostoucí zájem o financování družstevního bydlení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44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Velmi populární zvýhodněné úvěry na energetické úspory a dotační poradenství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cs-CZ" sz="440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cs-CZ" sz="44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Vklady: </a:t>
            </a:r>
            <a:br>
              <a:rPr lang="cs-CZ" sz="44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endParaRPr lang="cs-CZ" sz="440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cs-CZ" sz="44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Stabilní zájem o stavební spoření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cs-CZ" sz="44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Garantovaný výnos stavebního spoření je vyšší, než úroky u spořících účtů a termínovaných vkladů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cs-CZ" sz="6600" dirty="0">
              <a:solidFill>
                <a:srgbClr val="3C5A59"/>
              </a:solidFill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B67CDB40-A0BE-61F7-5A78-F5894F17DB0B}"/>
              </a:ext>
            </a:extLst>
          </p:cNvPr>
          <p:cNvSpPr/>
          <p:nvPr/>
        </p:nvSpPr>
        <p:spPr>
          <a:xfrm>
            <a:off x="1190236" y="474786"/>
            <a:ext cx="21945600" cy="2314134"/>
          </a:xfrm>
          <a:prstGeom prst="rect">
            <a:avLst/>
          </a:prstGeom>
          <a:solidFill>
            <a:srgbClr val="40737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600" b="1" spc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Stavební spořitelny v roce 2025</a:t>
            </a:r>
          </a:p>
        </p:txBody>
      </p:sp>
    </p:spTree>
    <p:extLst>
      <p:ext uri="{BB962C8B-B14F-4D97-AF65-F5344CB8AC3E}">
        <p14:creationId xmlns:p14="http://schemas.microsoft.com/office/powerpoint/2010/main" val="1733183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F79C50A6-3483-234C-5DA5-BA5446940DA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036425" y="6705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7" name="AutoShape 4">
            <a:extLst>
              <a:ext uri="{FF2B5EF4-FFF2-40B4-BE49-F238E27FC236}">
                <a16:creationId xmlns:a16="http://schemas.microsoft.com/office/drawing/2014/main" id="{5A380B46-C371-7BDD-19C1-484CC020F76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188825" y="6858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029FBA92-1A40-0CDF-E61D-1BA19FB8123B}"/>
              </a:ext>
            </a:extLst>
          </p:cNvPr>
          <p:cNvSpPr txBox="1"/>
          <p:nvPr/>
        </p:nvSpPr>
        <p:spPr>
          <a:xfrm>
            <a:off x="18036540" y="5539852"/>
            <a:ext cx="5138796" cy="4548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cs-CZ" sz="4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Velmi dynamický byl nárůst objemu úvěrů. </a:t>
            </a:r>
            <a:br>
              <a:rPr lang="cs-CZ" sz="4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cs-CZ" sz="4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Dosáhl 67,2 miliardy korun a meziročně se zvýšil o 30,4 %.</a:t>
            </a:r>
            <a:br>
              <a:rPr lang="cs-CZ" sz="4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br>
              <a:rPr lang="cs-CZ" sz="4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endParaRPr lang="cs-CZ" sz="400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59C3F98-8BAE-51C1-2E2E-353D6529EB28}"/>
              </a:ext>
            </a:extLst>
          </p:cNvPr>
          <p:cNvSpPr txBox="1"/>
          <p:nvPr/>
        </p:nvSpPr>
        <p:spPr>
          <a:xfrm>
            <a:off x="4302698" y="2889498"/>
            <a:ext cx="4002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3200" b="1" dirty="0">
              <a:solidFill>
                <a:srgbClr val="3C5A59"/>
              </a:solidFill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4355D21E-AA1E-E976-97B5-CD3E855AA57D}"/>
              </a:ext>
            </a:extLst>
          </p:cNvPr>
          <p:cNvSpPr/>
          <p:nvPr/>
        </p:nvSpPr>
        <p:spPr>
          <a:xfrm>
            <a:off x="1063625" y="771728"/>
            <a:ext cx="21945600" cy="2062039"/>
          </a:xfrm>
          <a:prstGeom prst="rect">
            <a:avLst/>
          </a:prstGeom>
          <a:solidFill>
            <a:srgbClr val="40737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600" b="1" spc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Úvěry v roce 2025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C454779E-9575-E8B3-11BA-3EA81C5EC4FB}"/>
              </a:ext>
            </a:extLst>
          </p:cNvPr>
          <p:cNvSpPr txBox="1"/>
          <p:nvPr/>
        </p:nvSpPr>
        <p:spPr>
          <a:xfrm>
            <a:off x="4169366" y="7505016"/>
            <a:ext cx="139323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4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35,5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F050D6CA-1BDE-FA6A-7B96-C72579F461CC}"/>
              </a:ext>
            </a:extLst>
          </p:cNvPr>
          <p:cNvSpPr txBox="1"/>
          <p:nvPr/>
        </p:nvSpPr>
        <p:spPr>
          <a:xfrm>
            <a:off x="10972800" y="5155132"/>
            <a:ext cx="144462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4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51,5</a:t>
            </a:r>
          </a:p>
        </p:txBody>
      </p:sp>
      <p:pic>
        <p:nvPicPr>
          <p:cNvPr id="4" name="Image 0" descr="preencoded.png">
            <a:extLst>
              <a:ext uri="{FF2B5EF4-FFF2-40B4-BE49-F238E27FC236}">
                <a16:creationId xmlns:a16="http://schemas.microsoft.com/office/drawing/2014/main" id="{A795B522-E560-6E20-AE8B-DEF4157259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676" y="3312335"/>
            <a:ext cx="17730372" cy="9928879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D01E6304-4D61-78B6-9B2F-2E2232316812}"/>
              </a:ext>
            </a:extLst>
          </p:cNvPr>
          <p:cNvSpPr txBox="1"/>
          <p:nvPr/>
        </p:nvSpPr>
        <p:spPr>
          <a:xfrm>
            <a:off x="4800310" y="6459526"/>
            <a:ext cx="2585227" cy="843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6700"/>
              </a:lnSpc>
            </a:pPr>
            <a:r>
              <a:rPr lang="en-US" sz="3200" b="1" dirty="0">
                <a:solidFill>
                  <a:schemeClr val="bg1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51,5 </a:t>
            </a:r>
            <a:r>
              <a:rPr lang="cs-CZ" sz="3200" b="1" dirty="0">
                <a:solidFill>
                  <a:schemeClr val="bg1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mld. Kč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883B867E-1300-A8D8-648B-E569BB9160E5}"/>
              </a:ext>
            </a:extLst>
          </p:cNvPr>
          <p:cNvSpPr txBox="1"/>
          <p:nvPr/>
        </p:nvSpPr>
        <p:spPr>
          <a:xfrm>
            <a:off x="12188825" y="6347410"/>
            <a:ext cx="2910498" cy="843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lnSpc>
                <a:spcPts val="6700"/>
              </a:lnSpc>
              <a:buNone/>
            </a:pPr>
            <a:r>
              <a:rPr lang="en-US" sz="3200" b="1" dirty="0">
                <a:solidFill>
                  <a:schemeClr val="bg1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67,2</a:t>
            </a:r>
            <a:r>
              <a:rPr lang="cs-CZ" sz="3200" b="1" dirty="0">
                <a:solidFill>
                  <a:schemeClr val="bg1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 mld. Kč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07163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B674639-DA90-CE62-79FD-2B7870D34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5</a:t>
            </a:fld>
            <a:endParaRPr lang="en-GB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3F61E06-1876-B44C-EBCB-AE00392F04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864840" y="4478118"/>
            <a:ext cx="6282392" cy="8069874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cs-CZ" sz="35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cs-CZ" sz="36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Nejčastěji jsou nezajištěné úvěry využívány na:</a:t>
            </a:r>
          </a:p>
          <a:p>
            <a:r>
              <a:rPr lang="cs-CZ" sz="36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Částečné či komplexní rekonstrukce nemovitosti (výměna podlah, oken, střechy…)</a:t>
            </a:r>
          </a:p>
          <a:p>
            <a:r>
              <a:rPr lang="cs-CZ" sz="36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Modernizace stávajícího bydlení (nová kuchyně, koupelna…)</a:t>
            </a:r>
          </a:p>
          <a:p>
            <a:r>
              <a:rPr lang="cs-CZ" sz="36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Investice do energetických úspor (zateplení, nový systém vytápění, solární systémy, tepelná čerpadla) </a:t>
            </a:r>
          </a:p>
          <a:p>
            <a:endParaRPr lang="cs-CZ" sz="3600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Image 0" descr="preencoded.png">
            <a:extLst>
              <a:ext uri="{FF2B5EF4-FFF2-40B4-BE49-F238E27FC236}">
                <a16:creationId xmlns:a16="http://schemas.microsoft.com/office/drawing/2014/main" id="{56F88385-14BA-8564-F058-5D724E0370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608" y="4536233"/>
            <a:ext cx="14992052" cy="8395541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DC83D4EA-CD5B-B72C-B49A-74369F7FCAC6}"/>
              </a:ext>
            </a:extLst>
          </p:cNvPr>
          <p:cNvSpPr txBox="1"/>
          <p:nvPr/>
        </p:nvSpPr>
        <p:spPr>
          <a:xfrm>
            <a:off x="2537460" y="3154679"/>
            <a:ext cx="1652778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4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Nezajištěné úvěry tvořily 58 % objemu všech úvěrů ze stavebního spoření, který meziročně vzrostl o více než 40 %. </a:t>
            </a:r>
            <a:endParaRPr lang="cs-CZ" sz="4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65AE592A-EDAF-EC29-D69E-627DA12FE6C9}"/>
              </a:ext>
            </a:extLst>
          </p:cNvPr>
          <p:cNvSpPr txBox="1"/>
          <p:nvPr/>
        </p:nvSpPr>
        <p:spPr>
          <a:xfrm>
            <a:off x="9532620" y="6490908"/>
            <a:ext cx="31089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cs-CZ" sz="3200" b="1" dirty="0">
                <a:solidFill>
                  <a:schemeClr val="bg1"/>
                </a:solidFill>
              </a:rPr>
              <a:t>     </a:t>
            </a:r>
            <a:r>
              <a:rPr lang="cs-CZ" sz="32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38, 8 mld. Kč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60998FD9-BA32-EFF3-7198-DCE5ECB4892E}"/>
              </a:ext>
            </a:extLst>
          </p:cNvPr>
          <p:cNvSpPr txBox="1"/>
          <p:nvPr/>
        </p:nvSpPr>
        <p:spPr>
          <a:xfrm>
            <a:off x="3451860" y="8431769"/>
            <a:ext cx="265176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cs-CZ" sz="32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27,4 mld. Kč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EC1F6C0D-3D2A-F7BE-1A99-7962C3FE945F}"/>
              </a:ext>
            </a:extLst>
          </p:cNvPr>
          <p:cNvSpPr/>
          <p:nvPr/>
        </p:nvSpPr>
        <p:spPr>
          <a:xfrm>
            <a:off x="1063625" y="634817"/>
            <a:ext cx="21945600" cy="2062039"/>
          </a:xfrm>
          <a:prstGeom prst="rect">
            <a:avLst/>
          </a:prstGeom>
          <a:solidFill>
            <a:srgbClr val="40737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600" b="1" spc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Nezajištěné úvěry v roce 2025</a:t>
            </a:r>
          </a:p>
        </p:txBody>
      </p:sp>
    </p:spTree>
    <p:extLst>
      <p:ext uri="{BB962C8B-B14F-4D97-AF65-F5344CB8AC3E}">
        <p14:creationId xmlns:p14="http://schemas.microsoft.com/office/powerpoint/2010/main" val="2298017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9">
            <a:extLst>
              <a:ext uri="{FF2B5EF4-FFF2-40B4-BE49-F238E27FC236}">
                <a16:creationId xmlns:a16="http://schemas.microsoft.com/office/drawing/2014/main" id="{C385EA41-BFC8-D0DC-5C42-5EBF60D3CAFF}"/>
              </a:ext>
            </a:extLst>
          </p:cNvPr>
          <p:cNvSpPr txBox="1"/>
          <p:nvPr/>
        </p:nvSpPr>
        <p:spPr>
          <a:xfrm>
            <a:off x="8206760" y="11238271"/>
            <a:ext cx="178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>
                <a:solidFill>
                  <a:schemeClr val="bg1"/>
                </a:solidFill>
              </a:rPr>
              <a:t>   2023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390638E-3AA4-3BC4-65D2-D8BC1DF87276}"/>
              </a:ext>
            </a:extLst>
          </p:cNvPr>
          <p:cNvSpPr txBox="1"/>
          <p:nvPr/>
        </p:nvSpPr>
        <p:spPr>
          <a:xfrm>
            <a:off x="18291753" y="5760847"/>
            <a:ext cx="5060250" cy="5122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cs-CZ" sz="4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Stále je výrazný zájem o spoření, počet nových smluv dosáhl téměř </a:t>
            </a:r>
            <a:br>
              <a:rPr lang="cs-CZ" sz="4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cs-CZ" sz="4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440 tisíc, meziročně jen mírně poklesl</a:t>
            </a:r>
            <a:br>
              <a:rPr lang="cs-CZ" sz="4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cs-CZ" sz="4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 3,4 %</a:t>
            </a:r>
          </a:p>
          <a:p>
            <a:pPr>
              <a:lnSpc>
                <a:spcPts val="5000"/>
              </a:lnSpc>
            </a:pPr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934DBE6-6C97-8656-72DB-E394BE1D96C6}"/>
              </a:ext>
            </a:extLst>
          </p:cNvPr>
          <p:cNvSpPr txBox="1"/>
          <p:nvPr/>
        </p:nvSpPr>
        <p:spPr>
          <a:xfrm>
            <a:off x="6085898" y="6651416"/>
            <a:ext cx="122058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chemeClr val="bg1"/>
                </a:solidFill>
              </a:rPr>
              <a:t> 2023</a:t>
            </a:r>
            <a:endParaRPr lang="cs-CZ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9AD88904-8AEE-8FA0-E18D-270B449DF336}"/>
              </a:ext>
            </a:extLst>
          </p:cNvPr>
          <p:cNvSpPr/>
          <p:nvPr/>
        </p:nvSpPr>
        <p:spPr>
          <a:xfrm>
            <a:off x="1190236" y="700698"/>
            <a:ext cx="21945600" cy="2062039"/>
          </a:xfrm>
          <a:prstGeom prst="rect">
            <a:avLst/>
          </a:prstGeom>
          <a:solidFill>
            <a:srgbClr val="40737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600" b="1" spc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Stavební spoření – nové smlouvy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CC4D1F34-951C-8589-E4E4-3FBBBB81097F}"/>
              </a:ext>
            </a:extLst>
          </p:cNvPr>
          <p:cNvSpPr txBox="1"/>
          <p:nvPr/>
        </p:nvSpPr>
        <p:spPr>
          <a:xfrm>
            <a:off x="10453934" y="6033968"/>
            <a:ext cx="2509546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cs-CZ" sz="4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452 637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AB49E265-85B1-A479-08A1-9BF237FADD30}"/>
              </a:ext>
            </a:extLst>
          </p:cNvPr>
          <p:cNvSpPr txBox="1"/>
          <p:nvPr/>
        </p:nvSpPr>
        <p:spPr>
          <a:xfrm>
            <a:off x="3504327" y="4730199"/>
            <a:ext cx="2462413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cs-CZ" sz="4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480 599</a:t>
            </a:r>
          </a:p>
        </p:txBody>
      </p:sp>
      <p:pic>
        <p:nvPicPr>
          <p:cNvPr id="3" name="Image 0" descr="preencoded.png">
            <a:extLst>
              <a:ext uri="{FF2B5EF4-FFF2-40B4-BE49-F238E27FC236}">
                <a16:creationId xmlns:a16="http://schemas.microsoft.com/office/drawing/2014/main" id="{D7E3DF2A-43C7-01C9-4DE1-E2EA5400D4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1286" y="3337560"/>
            <a:ext cx="17022756" cy="9532620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21FB23B6-868A-B018-AF23-A4AF505A91DF}"/>
              </a:ext>
            </a:extLst>
          </p:cNvPr>
          <p:cNvSpPr txBox="1"/>
          <p:nvPr/>
        </p:nvSpPr>
        <p:spPr>
          <a:xfrm>
            <a:off x="7022098" y="6459526"/>
            <a:ext cx="2509546" cy="843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lnSpc>
                <a:spcPts val="6700"/>
              </a:lnSpc>
              <a:buNone/>
            </a:pPr>
            <a:r>
              <a:rPr lang="en-US" sz="3200" b="1" dirty="0">
                <a:solidFill>
                  <a:schemeClr val="bg1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452</a:t>
            </a:r>
            <a:r>
              <a:rPr lang="cs-CZ" sz="3200" b="1" dirty="0">
                <a:solidFill>
                  <a:schemeClr val="bg1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637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53A540EF-2F5D-DEEB-5134-DD67C41A6053}"/>
              </a:ext>
            </a:extLst>
          </p:cNvPr>
          <p:cNvSpPr txBox="1"/>
          <p:nvPr/>
        </p:nvSpPr>
        <p:spPr>
          <a:xfrm>
            <a:off x="13885770" y="6459526"/>
            <a:ext cx="2237528" cy="843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lnSpc>
                <a:spcPts val="6700"/>
              </a:lnSpc>
              <a:buNone/>
            </a:pPr>
            <a:r>
              <a:rPr lang="en-US" sz="3200" b="1" dirty="0">
                <a:solidFill>
                  <a:schemeClr val="bg1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437</a:t>
            </a:r>
            <a:r>
              <a:rPr lang="cs-CZ" sz="3200" b="1" dirty="0">
                <a:solidFill>
                  <a:schemeClr val="bg1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067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359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D5568D-F832-5AB1-D230-C38B9FCE0C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7D04FE54-E246-C157-6A8D-01BCDC8FE9DD}"/>
              </a:ext>
            </a:extLst>
          </p:cNvPr>
          <p:cNvSpPr txBox="1"/>
          <p:nvPr/>
        </p:nvSpPr>
        <p:spPr>
          <a:xfrm>
            <a:off x="3653526" y="5996087"/>
            <a:ext cx="2471228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cs-CZ" sz="4400" b="1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2 900 000</a:t>
            </a:r>
          </a:p>
        </p:txBody>
      </p:sp>
      <p:sp>
        <p:nvSpPr>
          <p:cNvPr id="9" name="TextovéPole 14">
            <a:extLst>
              <a:ext uri="{FF2B5EF4-FFF2-40B4-BE49-F238E27FC236}">
                <a16:creationId xmlns:a16="http://schemas.microsoft.com/office/drawing/2014/main" id="{C8499647-E8A6-17B1-FA46-629326BCD8EF}"/>
              </a:ext>
            </a:extLst>
          </p:cNvPr>
          <p:cNvSpPr txBox="1"/>
          <p:nvPr/>
        </p:nvSpPr>
        <p:spPr>
          <a:xfrm>
            <a:off x="10338938" y="4719583"/>
            <a:ext cx="2937774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5000"/>
              </a:lnSpc>
            </a:pPr>
            <a:r>
              <a:rPr lang="cs-CZ" sz="4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2 961 000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119AC37-0EF3-617F-7165-A4C8AE3754C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236" y="3053750"/>
            <a:ext cx="18043914" cy="10098261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E4F429EC-5222-3BCA-2AF8-9F0BD88BBA7A}"/>
              </a:ext>
            </a:extLst>
          </p:cNvPr>
          <p:cNvSpPr txBox="1"/>
          <p:nvPr/>
        </p:nvSpPr>
        <p:spPr>
          <a:xfrm>
            <a:off x="5143500" y="6673334"/>
            <a:ext cx="131673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     2 961 000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E57A6859-E322-747B-F1A0-EBD032DE5DB0}"/>
              </a:ext>
            </a:extLst>
          </p:cNvPr>
          <p:cNvSpPr txBox="1"/>
          <p:nvPr/>
        </p:nvSpPr>
        <p:spPr>
          <a:xfrm>
            <a:off x="12207240" y="6781055"/>
            <a:ext cx="122072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     2 748 000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CF8DFFD0-A5DF-BC6F-ABA6-9D3409DFE1A6}"/>
              </a:ext>
            </a:extLst>
          </p:cNvPr>
          <p:cNvSpPr txBox="1"/>
          <p:nvPr/>
        </p:nvSpPr>
        <p:spPr>
          <a:xfrm>
            <a:off x="19430207" y="5760847"/>
            <a:ext cx="3921795" cy="1322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cs-CZ" sz="35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pPr>
              <a:lnSpc>
                <a:spcPts val="5000"/>
              </a:lnSpc>
            </a:pPr>
            <a:endParaRPr lang="cs-CZ" sz="3200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0B3E9D9B-59B7-FDDF-DD58-1455D0BB10E3}"/>
              </a:ext>
            </a:extLst>
          </p:cNvPr>
          <p:cNvSpPr/>
          <p:nvPr/>
        </p:nvSpPr>
        <p:spPr>
          <a:xfrm>
            <a:off x="1241814" y="804136"/>
            <a:ext cx="21945600" cy="2062039"/>
          </a:xfrm>
          <a:prstGeom prst="rect">
            <a:avLst/>
          </a:prstGeom>
          <a:solidFill>
            <a:srgbClr val="40737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400" b="1" spc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Stavební spoření – aktivní smlouvy</a:t>
            </a:r>
          </a:p>
        </p:txBody>
      </p:sp>
    </p:spTree>
    <p:extLst>
      <p:ext uri="{BB962C8B-B14F-4D97-AF65-F5344CB8AC3E}">
        <p14:creationId xmlns:p14="http://schemas.microsoft.com/office/powerpoint/2010/main" val="401004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5A495C3-0FB4-F64C-9124-A9D15448DA5F}"/>
              </a:ext>
            </a:extLst>
          </p:cNvPr>
          <p:cNvSpPr/>
          <p:nvPr/>
        </p:nvSpPr>
        <p:spPr>
          <a:xfrm>
            <a:off x="0" y="0"/>
            <a:ext cx="24377650" cy="13716000"/>
          </a:xfrm>
          <a:prstGeom prst="rect">
            <a:avLst/>
          </a:prstGeom>
          <a:solidFill>
            <a:srgbClr val="407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AE5D0C7-0591-824E-992F-973BF08B3A60}"/>
              </a:ext>
            </a:extLst>
          </p:cNvPr>
          <p:cNvSpPr txBox="1"/>
          <p:nvPr/>
        </p:nvSpPr>
        <p:spPr>
          <a:xfrm>
            <a:off x="1737219" y="2446969"/>
            <a:ext cx="18705371" cy="4278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9600" b="1" spc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" charset="0"/>
              </a:rPr>
              <a:t>Ohlédnutí za rokem 2025 </a:t>
            </a:r>
            <a:br>
              <a:rPr lang="cs-CZ" sz="9600" b="1" spc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" charset="0"/>
              </a:rPr>
            </a:br>
            <a:r>
              <a:rPr lang="cs-CZ" sz="9600" b="1" spc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" charset="0"/>
              </a:rPr>
              <a:t>v dotačním poradenství</a:t>
            </a:r>
            <a:endParaRPr lang="en-US" sz="9600" spc="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Montserrat" charset="0"/>
            </a:endParaRPr>
          </a:p>
        </p:txBody>
      </p:sp>
      <p:pic>
        <p:nvPicPr>
          <p:cNvPr id="9" name="Picture 8" descr="A logo with white letters on a black background&#10;&#10;Description automatically generated">
            <a:extLst>
              <a:ext uri="{FF2B5EF4-FFF2-40B4-BE49-F238E27FC236}">
                <a16:creationId xmlns:a16="http://schemas.microsoft.com/office/drawing/2014/main" id="{FA51AE7B-48F9-F4CE-C547-2A3B5E46041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1996" y="10290877"/>
            <a:ext cx="8708280" cy="2905082"/>
          </a:xfrm>
          <a:prstGeom prst="rect">
            <a:avLst/>
          </a:prstGeom>
        </p:spPr>
      </p:pic>
      <p:sp>
        <p:nvSpPr>
          <p:cNvPr id="2" name="Titel 17">
            <a:extLst>
              <a:ext uri="{FF2B5EF4-FFF2-40B4-BE49-F238E27FC236}">
                <a16:creationId xmlns:a16="http://schemas.microsoft.com/office/drawing/2014/main" id="{AC0E9320-28FB-9467-9C66-7911C217047C}"/>
              </a:ext>
            </a:extLst>
          </p:cNvPr>
          <p:cNvSpPr txBox="1">
            <a:spLocks/>
          </p:cNvSpPr>
          <p:nvPr/>
        </p:nvSpPr>
        <p:spPr>
          <a:xfrm>
            <a:off x="1737219" y="8386156"/>
            <a:ext cx="19912706" cy="157162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2000"/>
              </a:lnSpc>
              <a:spcBef>
                <a:spcPct val="0"/>
              </a:spcBef>
              <a:buNone/>
              <a:defRPr sz="50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3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cs-CZ" sz="3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Monika Truchliková, generální ředitelka a předsedkyně představenstva Modré </a:t>
            </a:r>
            <a:br>
              <a:rPr lang="cs-CZ" sz="3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cs-CZ" sz="3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pyramidy stavební spořitelny a místopředsedkyně AČSS.</a:t>
            </a:r>
          </a:p>
          <a:p>
            <a:endParaRPr lang="de-DE" sz="3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3" name="Straight Connector 14">
            <a:extLst>
              <a:ext uri="{FF2B5EF4-FFF2-40B4-BE49-F238E27FC236}">
                <a16:creationId xmlns:a16="http://schemas.microsoft.com/office/drawing/2014/main" id="{E4A6DEDE-66CD-012E-11FE-B5119091EBCF}"/>
              </a:ext>
            </a:extLst>
          </p:cNvPr>
          <p:cNvCxnSpPr>
            <a:cxnSpLocks/>
          </p:cNvCxnSpPr>
          <p:nvPr/>
        </p:nvCxnSpPr>
        <p:spPr>
          <a:xfrm>
            <a:off x="22481845" y="6858000"/>
            <a:ext cx="0" cy="5253456"/>
          </a:xfrm>
          <a:prstGeom prst="line">
            <a:avLst/>
          </a:prstGeom>
          <a:ln w="1016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ázek 5">
            <a:extLst>
              <a:ext uri="{FF2B5EF4-FFF2-40B4-BE49-F238E27FC236}">
                <a16:creationId xmlns:a16="http://schemas.microsoft.com/office/drawing/2014/main" id="{F7D8750B-6370-EA2F-A21D-D332684E8F1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1966" y="6125823"/>
            <a:ext cx="3343532" cy="452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167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D228798-40AD-3333-DCAA-46FF74775C48}"/>
              </a:ext>
            </a:extLst>
          </p:cNvPr>
          <p:cNvSpPr txBox="1"/>
          <p:nvPr/>
        </p:nvSpPr>
        <p:spPr>
          <a:xfrm>
            <a:off x="16317048" y="5819400"/>
            <a:ext cx="6818788" cy="5189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cs-CZ" sz="400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Od začátku fungování poradenských míst stavebních spořitelen </a:t>
            </a:r>
            <a:br>
              <a:rPr lang="cs-CZ" sz="400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cs-CZ" sz="400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 březnu 2024 se na ně </a:t>
            </a:r>
            <a:br>
              <a:rPr lang="cs-CZ" sz="400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cs-CZ" sz="400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obrátilo celkem</a:t>
            </a:r>
            <a:br>
              <a:rPr lang="cs-CZ" sz="400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cs-CZ" sz="400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41 185 žadatelů. </a:t>
            </a:r>
            <a:br>
              <a:rPr lang="cs-CZ" sz="400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cs-CZ" sz="400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 dispozici jim </a:t>
            </a:r>
            <a:r>
              <a:rPr lang="cs-CZ" sz="4000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je 1 400 </a:t>
            </a:r>
            <a:br>
              <a:rPr lang="cs-CZ" sz="4000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cs-CZ" sz="400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poradenských míst v ČR.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BC5C4642-87F6-E6B8-BB3A-497F60E4B72E}"/>
              </a:ext>
            </a:extLst>
          </p:cNvPr>
          <p:cNvSpPr/>
          <p:nvPr/>
        </p:nvSpPr>
        <p:spPr>
          <a:xfrm>
            <a:off x="1190236" y="474786"/>
            <a:ext cx="21945600" cy="2062039"/>
          </a:xfrm>
          <a:prstGeom prst="rect">
            <a:avLst/>
          </a:prstGeom>
          <a:solidFill>
            <a:srgbClr val="40737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600" b="1" spc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Dotační poradenství v číslech</a:t>
            </a:r>
          </a:p>
        </p:txBody>
      </p:sp>
      <p:pic>
        <p:nvPicPr>
          <p:cNvPr id="3" name="Image 0" descr="preencoded.png">
            <a:extLst>
              <a:ext uri="{FF2B5EF4-FFF2-40B4-BE49-F238E27FC236}">
                <a16:creationId xmlns:a16="http://schemas.microsoft.com/office/drawing/2014/main" id="{4B50ACC0-928E-B220-647A-56D331EE2A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671" y="3771900"/>
            <a:ext cx="15551243" cy="870868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AC83F17A-1C1F-591E-B8E3-439A4AFB3488}"/>
              </a:ext>
            </a:extLst>
          </p:cNvPr>
          <p:cNvSpPr txBox="1"/>
          <p:nvPr/>
        </p:nvSpPr>
        <p:spPr>
          <a:xfrm flipH="1">
            <a:off x="5486400" y="5368394"/>
            <a:ext cx="208026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i="0" u="none" strike="noStrike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           18 054 </a:t>
            </a:r>
            <a:endParaRPr lang="cs-CZ" sz="3200" b="1" dirty="0">
              <a:solidFill>
                <a:schemeClr val="bg1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20AF01B0-62F5-8CA2-28F3-8398C9DE8E50}"/>
              </a:ext>
            </a:extLst>
          </p:cNvPr>
          <p:cNvSpPr txBox="1"/>
          <p:nvPr/>
        </p:nvSpPr>
        <p:spPr>
          <a:xfrm flipH="1">
            <a:off x="9921240" y="5811412"/>
            <a:ext cx="38176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i="0" u="none" strike="noStrike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            23 131</a:t>
            </a:r>
            <a:endParaRPr lang="cs-CZ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5974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lastní 22">
      <a:dk1>
        <a:srgbClr val="742F1E"/>
      </a:dk1>
      <a:lt1>
        <a:srgbClr val="FFFFFF"/>
      </a:lt1>
      <a:dk2>
        <a:srgbClr val="878787"/>
      </a:dk2>
      <a:lt2>
        <a:srgbClr val="C7BFAD"/>
      </a:lt2>
      <a:accent1>
        <a:srgbClr val="742F1E"/>
      </a:accent1>
      <a:accent2>
        <a:srgbClr val="878787"/>
      </a:accent2>
      <a:accent3>
        <a:srgbClr val="A03915"/>
      </a:accent3>
      <a:accent4>
        <a:srgbClr val="B17114"/>
      </a:accent4>
      <a:accent5>
        <a:srgbClr val="67644C"/>
      </a:accent5>
      <a:accent6>
        <a:srgbClr val="39422F"/>
      </a:accent6>
      <a:hlink>
        <a:srgbClr val="2A3130"/>
      </a:hlink>
      <a:folHlink>
        <a:srgbClr val="A03915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5046</TotalTime>
  <Words>706</Words>
  <Application>Microsoft Office PowerPoint</Application>
  <PresentationFormat>Vlastní</PresentationFormat>
  <Paragraphs>138</Paragraphs>
  <Slides>22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32" baseType="lpstr">
      <vt:lpstr>Arial</vt:lpstr>
      <vt:lpstr>Calibri</vt:lpstr>
      <vt:lpstr>Calibri Light</vt:lpstr>
      <vt:lpstr>Inter SemiBold</vt:lpstr>
      <vt:lpstr>Montserrat</vt:lpstr>
      <vt:lpstr>Montserrat Light</vt:lpstr>
      <vt:lpstr>Roboto</vt:lpstr>
      <vt:lpstr>Roboto Bold</vt:lpstr>
      <vt:lpstr>Segoe UI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Dotační poradenství v číslech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Úvěry k dotacím Oprav dům po babičce (2025)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DELL</dc:creator>
  <cp:keywords/>
  <dc:description/>
  <cp:lastModifiedBy>Šalša, Radek (ČBA)</cp:lastModifiedBy>
  <cp:revision>15971</cp:revision>
  <cp:lastPrinted>2025-01-30T10:36:08Z</cp:lastPrinted>
  <dcterms:created xsi:type="dcterms:W3CDTF">2014-11-12T21:47:38Z</dcterms:created>
  <dcterms:modified xsi:type="dcterms:W3CDTF">2026-01-28T06:58:07Z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5a63cc4-2ec6-44d2-91a5-2f2bdabdec44_Enabled">
    <vt:lpwstr>true</vt:lpwstr>
  </property>
  <property fmtid="{D5CDD505-2E9C-101B-9397-08002B2CF9AE}" pid="3" name="MSIP_Label_a5a63cc4-2ec6-44d2-91a5-2f2bdabdec44_SetDate">
    <vt:lpwstr>2024-01-21T21:59:07Z</vt:lpwstr>
  </property>
  <property fmtid="{D5CDD505-2E9C-101B-9397-08002B2CF9AE}" pid="4" name="MSIP_Label_a5a63cc4-2ec6-44d2-91a5-2f2bdabdec44_Method">
    <vt:lpwstr>Privileged</vt:lpwstr>
  </property>
  <property fmtid="{D5CDD505-2E9C-101B-9397-08002B2CF9AE}" pid="5" name="MSIP_Label_a5a63cc4-2ec6-44d2-91a5-2f2bdabdec44_Name">
    <vt:lpwstr>a5a63cc4-2ec6-44d2-91a5-2f2bdabdec44</vt:lpwstr>
  </property>
  <property fmtid="{D5CDD505-2E9C-101B-9397-08002B2CF9AE}" pid="6" name="MSIP_Label_a5a63cc4-2ec6-44d2-91a5-2f2bdabdec44_SiteId">
    <vt:lpwstr>64af2aee-7d6c-49ac-a409-192d3fee73b8</vt:lpwstr>
  </property>
  <property fmtid="{D5CDD505-2E9C-101B-9397-08002B2CF9AE}" pid="7" name="MSIP_Label_a5a63cc4-2ec6-44d2-91a5-2f2bdabdec44_ActionId">
    <vt:lpwstr>c7a484bc-5e4e-4af5-baf3-588a50dbd780</vt:lpwstr>
  </property>
  <property fmtid="{D5CDD505-2E9C-101B-9397-08002B2CF9AE}" pid="8" name="MSIP_Label_a5a63cc4-2ec6-44d2-91a5-2f2bdabdec44_ContentBits">
    <vt:lpwstr>1</vt:lpwstr>
  </property>
  <property fmtid="{D5CDD505-2E9C-101B-9397-08002B2CF9AE}" pid="9" name="MSIP_Label_076d9757-80ae-4c87-b4d7-9ffa7a0710d0_Enabled">
    <vt:lpwstr>true</vt:lpwstr>
  </property>
  <property fmtid="{D5CDD505-2E9C-101B-9397-08002B2CF9AE}" pid="10" name="MSIP_Label_076d9757-80ae-4c87-b4d7-9ffa7a0710d0_SetDate">
    <vt:lpwstr>2024-01-22T07:33:53Z</vt:lpwstr>
  </property>
  <property fmtid="{D5CDD505-2E9C-101B-9397-08002B2CF9AE}" pid="11" name="MSIP_Label_076d9757-80ae-4c87-b4d7-9ffa7a0710d0_Method">
    <vt:lpwstr>Standard</vt:lpwstr>
  </property>
  <property fmtid="{D5CDD505-2E9C-101B-9397-08002B2CF9AE}" pid="12" name="MSIP_Label_076d9757-80ae-4c87-b4d7-9ffa7a0710d0_Name">
    <vt:lpwstr>C1 - Internal</vt:lpwstr>
  </property>
  <property fmtid="{D5CDD505-2E9C-101B-9397-08002B2CF9AE}" pid="13" name="MSIP_Label_076d9757-80ae-4c87-b4d7-9ffa7a0710d0_SiteId">
    <vt:lpwstr>c79e7c80-cff5-4503-b468-3702cea89272</vt:lpwstr>
  </property>
  <property fmtid="{D5CDD505-2E9C-101B-9397-08002B2CF9AE}" pid="14" name="MSIP_Label_076d9757-80ae-4c87-b4d7-9ffa7a0710d0_ActionId">
    <vt:lpwstr>cc7071dc-25c7-4704-8338-56c84d975ef8</vt:lpwstr>
  </property>
  <property fmtid="{D5CDD505-2E9C-101B-9397-08002B2CF9AE}" pid="15" name="MSIP_Label_076d9757-80ae-4c87-b4d7-9ffa7a0710d0_ContentBits">
    <vt:lpwstr>0</vt:lpwstr>
  </property>
  <property fmtid="{D5CDD505-2E9C-101B-9397-08002B2CF9AE}" pid="16" name="Kod_Duvernosti">
    <vt:lpwstr>KB_C1_INTERNAL_992521</vt:lpwstr>
  </property>
  <property fmtid="{D5CDD505-2E9C-101B-9397-08002B2CF9AE}" pid="17" name="MSIP_Label_38939b85-7e40-4a1d-91e1-0e84c3b219d7_Enabled">
    <vt:lpwstr>true</vt:lpwstr>
  </property>
  <property fmtid="{D5CDD505-2E9C-101B-9397-08002B2CF9AE}" pid="18" name="MSIP_Label_38939b85-7e40-4a1d-91e1-0e84c3b219d7_SetDate">
    <vt:lpwstr>2025-01-30T10:14:06Z</vt:lpwstr>
  </property>
  <property fmtid="{D5CDD505-2E9C-101B-9397-08002B2CF9AE}" pid="19" name="MSIP_Label_38939b85-7e40-4a1d-91e1-0e84c3b219d7_Method">
    <vt:lpwstr>Standard</vt:lpwstr>
  </property>
  <property fmtid="{D5CDD505-2E9C-101B-9397-08002B2CF9AE}" pid="20" name="MSIP_Label_38939b85-7e40-4a1d-91e1-0e84c3b219d7_Name">
    <vt:lpwstr>38939b85-7e40-4a1d-91e1-0e84c3b219d7</vt:lpwstr>
  </property>
  <property fmtid="{D5CDD505-2E9C-101B-9397-08002B2CF9AE}" pid="21" name="MSIP_Label_38939b85-7e40-4a1d-91e1-0e84c3b219d7_SiteId">
    <vt:lpwstr>3ad0376a-54d3-49a6-9e20-52de0a92fc89</vt:lpwstr>
  </property>
  <property fmtid="{D5CDD505-2E9C-101B-9397-08002B2CF9AE}" pid="22" name="MSIP_Label_38939b85-7e40-4a1d-91e1-0e84c3b219d7_ActionId">
    <vt:lpwstr>0a0f79dc-1f90-4c62-9608-09e3c5005620</vt:lpwstr>
  </property>
  <property fmtid="{D5CDD505-2E9C-101B-9397-08002B2CF9AE}" pid="23" name="MSIP_Label_38939b85-7e40-4a1d-91e1-0e84c3b219d7_ContentBits">
    <vt:lpwstr>0</vt:lpwstr>
  </property>
</Properties>
</file>